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56" r:id="rId2"/>
    <p:sldId id="332" r:id="rId3"/>
    <p:sldId id="388" r:id="rId4"/>
    <p:sldId id="412" r:id="rId5"/>
    <p:sldId id="413" r:id="rId6"/>
    <p:sldId id="334" r:id="rId7"/>
    <p:sldId id="392" r:id="rId8"/>
    <p:sldId id="414" r:id="rId9"/>
    <p:sldId id="416" r:id="rId10"/>
    <p:sldId id="417" r:id="rId11"/>
    <p:sldId id="415" r:id="rId12"/>
    <p:sldId id="379" r:id="rId13"/>
    <p:sldId id="380" r:id="rId14"/>
    <p:sldId id="381" r:id="rId15"/>
    <p:sldId id="382" r:id="rId16"/>
    <p:sldId id="389" r:id="rId17"/>
    <p:sldId id="404" r:id="rId18"/>
    <p:sldId id="333" r:id="rId19"/>
    <p:sldId id="391" r:id="rId20"/>
    <p:sldId id="347" r:id="rId21"/>
    <p:sldId id="383" r:id="rId22"/>
    <p:sldId id="384" r:id="rId23"/>
    <p:sldId id="418" r:id="rId24"/>
    <p:sldId id="420" r:id="rId25"/>
    <p:sldId id="422" r:id="rId26"/>
    <p:sldId id="421" r:id="rId27"/>
    <p:sldId id="423" r:id="rId28"/>
    <p:sldId id="393" r:id="rId29"/>
    <p:sldId id="342" r:id="rId30"/>
    <p:sldId id="371" r:id="rId31"/>
    <p:sldId id="424" r:id="rId32"/>
    <p:sldId id="372" r:id="rId33"/>
    <p:sldId id="374" r:id="rId34"/>
    <p:sldId id="431" r:id="rId35"/>
    <p:sldId id="425" r:id="rId36"/>
    <p:sldId id="426" r:id="rId37"/>
    <p:sldId id="427" r:id="rId38"/>
    <p:sldId id="428" r:id="rId39"/>
    <p:sldId id="429" r:id="rId40"/>
    <p:sldId id="430" r:id="rId41"/>
    <p:sldId id="432" r:id="rId42"/>
    <p:sldId id="433" r:id="rId43"/>
    <p:sldId id="434" r:id="rId44"/>
    <p:sldId id="435" r:id="rId45"/>
    <p:sldId id="436" r:id="rId46"/>
    <p:sldId id="277" r:id="rId47"/>
  </p:sldIdLst>
  <p:sldSz cx="9144000" cy="6858000" type="screen4x3"/>
  <p:notesSz cx="6807200" cy="99393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166E"/>
    <a:srgbClr val="0000FF"/>
    <a:srgbClr val="660066"/>
    <a:srgbClr val="000000"/>
    <a:srgbClr val="996600"/>
    <a:srgbClr val="35C9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4" autoAdjust="0"/>
    <p:restoredTop sz="94660" autoAdjust="0"/>
  </p:normalViewPr>
  <p:slideViewPr>
    <p:cSldViewPr showGuides="1">
      <p:cViewPr varScale="1">
        <p:scale>
          <a:sx n="118" d="100"/>
          <a:sy n="118" d="100"/>
        </p:scale>
        <p:origin x="-14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C985D-FCD4-412D-9FB1-60E857D3DD6B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7468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C985D-FCD4-412D-9FB1-60E857D3DD6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1921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C985D-FCD4-412D-9FB1-60E857D3DD6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19211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95350" y="771525"/>
            <a:ext cx="4941888" cy="37052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C5617-1B32-4521-A7C6-B44E74F75E78}" type="slidenum">
              <a:rPr lang="en-US" altLang="ko-KR" smtClean="0"/>
              <a:pPr/>
              <a:t>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78576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95350" y="771525"/>
            <a:ext cx="4941888" cy="37052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C5617-1B32-4521-A7C6-B44E74F75E78}" type="slidenum">
              <a:rPr lang="en-US" altLang="ko-KR" smtClean="0"/>
              <a:pPr/>
              <a:t>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78576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C985D-FCD4-412D-9FB1-60E857D3DD6B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1921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C985D-FCD4-412D-9FB1-60E857D3DD6B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1921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Freeform 18"/>
          <p:cNvSpPr>
            <a:spLocks/>
          </p:cNvSpPr>
          <p:nvPr/>
        </p:nvSpPr>
        <p:spPr bwMode="gray">
          <a:xfrm>
            <a:off x="25400" y="3784600"/>
            <a:ext cx="9118600" cy="2928938"/>
          </a:xfrm>
          <a:custGeom>
            <a:avLst/>
            <a:gdLst>
              <a:gd name="T0" fmla="*/ 0 w 5776"/>
              <a:gd name="T1" fmla="*/ 1845 h 1845"/>
              <a:gd name="T2" fmla="*/ 0 w 5776"/>
              <a:gd name="T3" fmla="*/ 1336 h 1845"/>
              <a:gd name="T4" fmla="*/ 3664 w 5776"/>
              <a:gd name="T5" fmla="*/ 1456 h 1845"/>
              <a:gd name="T6" fmla="*/ 5776 w 5776"/>
              <a:gd name="T7" fmla="*/ 0 h 1845"/>
              <a:gd name="T8" fmla="*/ 5752 w 5776"/>
              <a:gd name="T9" fmla="*/ 1845 h 1845"/>
              <a:gd name="T10" fmla="*/ 0 w 5776"/>
              <a:gd name="T11" fmla="*/ 1845 h 1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845">
                <a:moveTo>
                  <a:pt x="0" y="1845"/>
                </a:moveTo>
                <a:lnTo>
                  <a:pt x="0" y="1336"/>
                </a:lnTo>
                <a:cubicBezTo>
                  <a:pt x="1039" y="1531"/>
                  <a:pt x="2448" y="1744"/>
                  <a:pt x="3664" y="1456"/>
                </a:cubicBezTo>
                <a:cubicBezTo>
                  <a:pt x="4880" y="1168"/>
                  <a:pt x="5624" y="520"/>
                  <a:pt x="5776" y="0"/>
                </a:cubicBezTo>
                <a:lnTo>
                  <a:pt x="5752" y="1845"/>
                </a:lnTo>
                <a:lnTo>
                  <a:pt x="0" y="18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3094" name="Freeform 22"/>
          <p:cNvSpPr>
            <a:spLocks/>
          </p:cNvSpPr>
          <p:nvPr/>
        </p:nvSpPr>
        <p:spPr bwMode="gray">
          <a:xfrm>
            <a:off x="0" y="4076700"/>
            <a:ext cx="5435600" cy="2349500"/>
          </a:xfrm>
          <a:custGeom>
            <a:avLst/>
            <a:gdLst>
              <a:gd name="T0" fmla="*/ 3048 w 3048"/>
              <a:gd name="T1" fmla="*/ 1335 h 1424"/>
              <a:gd name="T2" fmla="*/ 1440 w 3048"/>
              <a:gd name="T3" fmla="*/ 1099 h 1424"/>
              <a:gd name="T4" fmla="*/ 0 w 3048"/>
              <a:gd name="T5" fmla="*/ 0 h 1424"/>
              <a:gd name="T6" fmla="*/ 0 w 3048"/>
              <a:gd name="T7" fmla="*/ 1424 h 1424"/>
              <a:gd name="T8" fmla="*/ 3048 w 3048"/>
              <a:gd name="T9" fmla="*/ 1335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48" h="1424">
                <a:moveTo>
                  <a:pt x="3048" y="1335"/>
                </a:moveTo>
                <a:cubicBezTo>
                  <a:pt x="3048" y="1335"/>
                  <a:pt x="2352" y="1424"/>
                  <a:pt x="1440" y="1099"/>
                </a:cubicBezTo>
                <a:cubicBezTo>
                  <a:pt x="528" y="773"/>
                  <a:pt x="8" y="41"/>
                  <a:pt x="0" y="0"/>
                </a:cubicBezTo>
                <a:lnTo>
                  <a:pt x="0" y="1424"/>
                </a:lnTo>
                <a:lnTo>
                  <a:pt x="3048" y="13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3091" name="Freeform 19"/>
          <p:cNvSpPr>
            <a:spLocks/>
          </p:cNvSpPr>
          <p:nvPr/>
        </p:nvSpPr>
        <p:spPr bwMode="gray">
          <a:xfrm>
            <a:off x="0" y="4395788"/>
            <a:ext cx="9169400" cy="2476500"/>
          </a:xfrm>
          <a:custGeom>
            <a:avLst/>
            <a:gdLst>
              <a:gd name="T0" fmla="*/ 0 w 5776"/>
              <a:gd name="T1" fmla="*/ 1560 h 1560"/>
              <a:gd name="T2" fmla="*/ 0 w 5776"/>
              <a:gd name="T3" fmla="*/ 928 h 1560"/>
              <a:gd name="T4" fmla="*/ 4200 w 5776"/>
              <a:gd name="T5" fmla="*/ 984 h 1560"/>
              <a:gd name="T6" fmla="*/ 5768 w 5776"/>
              <a:gd name="T7" fmla="*/ 0 h 1560"/>
              <a:gd name="T8" fmla="*/ 5760 w 5776"/>
              <a:gd name="T9" fmla="*/ 1560 h 1560"/>
              <a:gd name="T10" fmla="*/ 0 w 5776"/>
              <a:gd name="T11" fmla="*/ 1560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560">
                <a:moveTo>
                  <a:pt x="0" y="1560"/>
                </a:moveTo>
                <a:lnTo>
                  <a:pt x="0" y="928"/>
                </a:lnTo>
                <a:cubicBezTo>
                  <a:pt x="1040" y="1114"/>
                  <a:pt x="3064" y="1370"/>
                  <a:pt x="4200" y="984"/>
                </a:cubicBezTo>
                <a:cubicBezTo>
                  <a:pt x="5336" y="599"/>
                  <a:pt x="5776" y="24"/>
                  <a:pt x="5768" y="0"/>
                </a:cubicBezTo>
                <a:lnTo>
                  <a:pt x="5760" y="1560"/>
                </a:lnTo>
                <a:lnTo>
                  <a:pt x="0" y="156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00200" y="47244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0">
                <a:solidFill>
                  <a:srgbClr val="2B166E"/>
                </a:solidFill>
              </a:defRPr>
            </a:lvl1pPr>
          </a:lstStyle>
          <a:p>
            <a:pPr lvl="0"/>
            <a:r>
              <a:rPr lang="ko-KR" altLang="en-US" noProof="0" smtClean="0"/>
              <a:t>마스터 부제목 스타일 편집</a:t>
            </a:r>
            <a:endParaRPr lang="en-US" altLang="ko-KR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endParaRPr lang="en-US" altLang="ko-K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200" b="0">
                <a:latin typeface="Arial" charset="0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7391400" y="5943600"/>
            <a:ext cx="144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latin typeface="Verdana" pitchFamily="34" charset="0"/>
                <a:ea typeface="굴림" charset="-127"/>
              </a:rPr>
              <a:t>KINS</a:t>
            </a:r>
            <a:endParaRPr lang="en-US" altLang="ko-KR" sz="2800" b="1" dirty="0">
              <a:solidFill>
                <a:schemeClr val="bg1"/>
              </a:solidFill>
              <a:latin typeface="Verdana" pitchFamily="34" charset="0"/>
              <a:ea typeface="굴림" charset="-127"/>
            </a:endParaRP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1331913" y="1905000"/>
            <a:ext cx="6707187" cy="1074738"/>
          </a:xfrm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1"/>
                    </a:gs>
                    <a:gs pos="50000">
                      <a:schemeClr val="hlink"/>
                    </a:gs>
                    <a:gs pos="100000">
                      <a:schemeClr val="tx1"/>
                    </a:gs>
                  </a:gsLst>
                  <a:lin ang="0" scaled="1"/>
                </a:gradFill>
              </a14:hiddenFill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ko-KR" altLang="en-US" noProof="0" smtClean="0"/>
              <a:t>마스터 제목 스타일 편집</a:t>
            </a:r>
            <a:endParaRPr lang="en-US" altLang="ko-KR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5pPr marL="2057400" indent="-228600">
              <a:buSzPct val="90000"/>
              <a:buFont typeface="맑은 고딕" pitchFamily="50" charset="-127"/>
              <a:buChar char="⇒"/>
              <a:defRPr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31727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66342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0B71DED-9F67-4CAE-9229-2A61F089606E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7092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B5F9350-C4FE-40A0-B418-9E12DDC15E92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47289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78BD766-BFC0-452D-AA3A-8AA93541AB4F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08153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81DB455-204D-4985-B988-117B3AA7EFB4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69100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A00559E-6CA7-4E7A-8C30-E7B61F2D3E1A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07322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5CAB3AE-DEA2-4B1F-8DE3-AF34D8E21DBD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0687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356CE66-C190-423D-9758-FB1FC817EAA3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69072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50813"/>
            <a:ext cx="2057400" cy="59975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813"/>
            <a:ext cx="6019800" cy="59975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E045DF8-839C-4CD0-A7DA-FE2D9D72E3C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6944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900113"/>
            <a:ext cx="8229600" cy="5248275"/>
          </a:xfrm>
        </p:spPr>
        <p:txBody>
          <a:bodyPr/>
          <a:lstStyle/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18C6E1-62C6-4C1A-8F6E-1BE427741D6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87840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716EB13-0D6E-4C51-ADB4-92D914E4454A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1728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>
              <a:gd name="T0" fmla="*/ 5760 w 5760"/>
              <a:gd name="T1" fmla="*/ 885 h 891"/>
              <a:gd name="T2" fmla="*/ 5760 w 5760"/>
              <a:gd name="T3" fmla="*/ 0 h 891"/>
              <a:gd name="T4" fmla="*/ 2832 w 5760"/>
              <a:gd name="T5" fmla="*/ 626 h 891"/>
              <a:gd name="T6" fmla="*/ 0 w 5760"/>
              <a:gd name="T7" fmla="*/ 36 h 891"/>
              <a:gd name="T8" fmla="*/ 0 w 5760"/>
              <a:gd name="T9" fmla="*/ 891 h 891"/>
              <a:gd name="T10" fmla="*/ 5760 w 5760"/>
              <a:gd name="T11" fmla="*/ 885 h 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aphicFrame>
        <p:nvGraphicFramePr>
          <p:cNvPr id="1040" name="Object 16"/>
          <p:cNvGraphicFramePr>
            <a:graphicFrameLocks noChangeAspect="1"/>
          </p:cNvGraphicFramePr>
          <p:nvPr/>
        </p:nvGraphicFramePr>
        <p:xfrm>
          <a:off x="0" y="0"/>
          <a:ext cx="91440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" name="Image" r:id="rId16" imgW="7390476" imgH="913963" progId="Photoshop.Image.6">
                  <p:embed/>
                </p:oleObj>
              </mc:Choice>
              <mc:Fallback>
                <p:oleObj name="Image" r:id="rId16" imgW="7390476" imgH="913963" progId="Photoshop.Image.6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0" y="0"/>
                        <a:ext cx="91440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1" name="Rectangle 17"/>
          <p:cNvSpPr>
            <a:spLocks noChangeArrowheads="1"/>
          </p:cNvSpPr>
          <p:nvPr/>
        </p:nvSpPr>
        <p:spPr bwMode="gray">
          <a:xfrm>
            <a:off x="0" y="6538913"/>
            <a:ext cx="9144000" cy="333375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0113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altLang="ko-KR" dirty="0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700547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 i="1">
                <a:solidFill>
                  <a:schemeClr val="bg1"/>
                </a:solidFill>
                <a:latin typeface="+mn-lt"/>
                <a:ea typeface="굴림" charset="-127"/>
              </a:defRPr>
            </a:lvl1pPr>
          </a:lstStyle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0813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  <a:endParaRPr lang="en-US" altLang="ko-KR" dirty="0" smtClean="0"/>
          </a:p>
        </p:txBody>
      </p:sp>
      <p:sp>
        <p:nvSpPr>
          <p:cNvPr id="10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3276600" y="6537325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81DB455-204D-4985-B988-117B3AA7EFB4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8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Ø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s-job_00\바탕 화면\엄마\성과관리팀100721\성과Png\커버배경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74" y="-27384"/>
            <a:ext cx="9168807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 sz="quarter"/>
          </p:nvPr>
        </p:nvSpPr>
        <p:spPr>
          <a:xfrm>
            <a:off x="179512" y="1268760"/>
            <a:ext cx="8856984" cy="172819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ts val="13"/>
              </a:spcBef>
              <a:spcAft>
                <a:spcPts val="50"/>
              </a:spcAft>
            </a:pPr>
            <a:r>
              <a:rPr lang="ko-KR" altLang="en-US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핵의학</a:t>
            </a:r>
            <a:r>
              <a:rPr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분야의 방사선 안전규제 현안</a:t>
            </a:r>
            <a:r>
              <a:rPr lang="en-US" altLang="ko-K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갑상선 치료환자의 관리를 중심으로</a:t>
            </a:r>
            <a:endParaRPr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157" descr="kins ending-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086" y="6165305"/>
            <a:ext cx="385541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79512" y="219998"/>
            <a:ext cx="7096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2015</a:t>
            </a:r>
            <a:r>
              <a:rPr lang="ko-KR" altLang="en-US" b="1" dirty="0" smtClean="0">
                <a:solidFill>
                  <a:schemeClr val="bg1"/>
                </a:solidFill>
              </a:rPr>
              <a:t>년 </a:t>
            </a:r>
            <a:r>
              <a:rPr lang="ko-KR" altLang="en-US" b="1" dirty="0" err="1" smtClean="0">
                <a:solidFill>
                  <a:schemeClr val="bg1"/>
                </a:solidFill>
              </a:rPr>
              <a:t>대한핵의학기술학회</a:t>
            </a:r>
            <a:r>
              <a:rPr lang="ko-KR" altLang="en-US" b="1" dirty="0" smtClean="0">
                <a:solidFill>
                  <a:schemeClr val="bg1"/>
                </a:solidFill>
              </a:rPr>
              <a:t> 춘계학술대회 </a:t>
            </a:r>
            <a:r>
              <a:rPr lang="en-US" altLang="ko-KR" b="1" dirty="0" smtClean="0">
                <a:solidFill>
                  <a:schemeClr val="bg1"/>
                </a:solidFill>
              </a:rPr>
              <a:t>; </a:t>
            </a:r>
            <a:r>
              <a:rPr lang="ko-KR" altLang="en-US" b="1" dirty="0" smtClean="0">
                <a:solidFill>
                  <a:schemeClr val="bg1"/>
                </a:solidFill>
              </a:rPr>
              <a:t>원광대학교 </a:t>
            </a:r>
            <a:r>
              <a:rPr lang="ko-KR" altLang="en-US" b="1" dirty="0" err="1" smtClean="0">
                <a:solidFill>
                  <a:schemeClr val="bg1"/>
                </a:solidFill>
              </a:rPr>
              <a:t>숭산기념관</a:t>
            </a:r>
            <a:endParaRPr lang="en-US" altLang="ko-KR" b="1" dirty="0" smtClean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44208" y="5056728"/>
            <a:ext cx="2736305" cy="8925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 승 행</a:t>
            </a:r>
            <a:endParaRPr lang="en-US" altLang="ko-K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400" dirty="0" smtClean="0"/>
              <a:t>의료방사선평가실</a:t>
            </a:r>
            <a:endParaRPr lang="ko-KR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707904" y="335699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</a:rPr>
              <a:t>2015.05.16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400" dirty="0" smtClean="0"/>
              <a:t>목  차 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340768"/>
            <a:ext cx="6894513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3024683"/>
            <a:ext cx="6894513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그룹 4"/>
          <p:cNvGrpSpPr/>
          <p:nvPr/>
        </p:nvGrpSpPr>
        <p:grpSpPr>
          <a:xfrm>
            <a:off x="1115616" y="4611340"/>
            <a:ext cx="6896100" cy="1265932"/>
            <a:chOff x="1204292" y="4179292"/>
            <a:chExt cx="6896100" cy="1265932"/>
          </a:xfrm>
        </p:grpSpPr>
        <p:pic>
          <p:nvPicPr>
            <p:cNvPr id="25" name="Picture 6" descr="C:\Documents and Settings\s-job_00\바탕 화면\엄마\성과관리팀100721\성과Png\목차버튼3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892" y="4179292"/>
              <a:ext cx="6794500" cy="126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제목 1"/>
            <p:cNvSpPr txBox="1">
              <a:spLocks/>
            </p:cNvSpPr>
            <p:nvPr/>
          </p:nvSpPr>
          <p:spPr bwMode="white">
            <a:xfrm>
              <a:off x="1640259" y="4407006"/>
              <a:ext cx="6134100" cy="6781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noAutofit/>
            </a:bodyPr>
            <a:lstStyle>
              <a:lvl1pPr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+mj-ea"/>
                  <a:cs typeface="+mj-cs"/>
                </a:defRPr>
              </a:lvl1pPr>
              <a:lvl2pPr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2pPr>
              <a:lvl3pPr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3pPr>
              <a:lvl4pPr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4pPr>
              <a:lvl5pPr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5pPr>
              <a:lvl6pPr marL="457200"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6pPr>
              <a:lvl7pPr marL="914400"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7pPr>
              <a:lvl8pPr marL="1371600"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8pPr>
              <a:lvl9pPr marL="1828800" algn="ctr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bg1"/>
                  </a:solidFill>
                  <a:latin typeface="Verdana" pitchFamily="34" charset="0"/>
                </a:defRPr>
              </a:lvl9pPr>
            </a:lstStyle>
            <a:p>
              <a:pPr>
                <a:defRPr/>
              </a:pPr>
              <a:r>
                <a:rPr lang="ko-KR" altLang="en-US" sz="2400" kern="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헤드라인M" pitchFamily="18" charset="-127"/>
                </a:rPr>
                <a:t>핵의학</a:t>
              </a:r>
              <a:r>
                <a:rPr lang="ko-KR" altLang="en-US" sz="2400" kern="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헤드라인M" pitchFamily="18" charset="-127"/>
                </a:rPr>
                <a:t> 분야 안전규제 현안 및 개선 방안</a:t>
              </a:r>
            </a:p>
          </p:txBody>
        </p:sp>
        <p:grpSp>
          <p:nvGrpSpPr>
            <p:cNvPr id="27" name="그룹 18"/>
            <p:cNvGrpSpPr>
              <a:grpSpLocks/>
            </p:cNvGrpSpPr>
            <p:nvPr/>
          </p:nvGrpSpPr>
          <p:grpSpPr bwMode="auto">
            <a:xfrm>
              <a:off x="1204292" y="4581128"/>
              <a:ext cx="415925" cy="396214"/>
              <a:chOff x="507972" y="3643314"/>
              <a:chExt cx="708025" cy="668336"/>
            </a:xfrm>
          </p:grpSpPr>
          <p:pic>
            <p:nvPicPr>
              <p:cNvPr id="28" name="Picture 16" descr="sh"/>
              <p:cNvPicPr>
                <a:picLocks noChangeAspect="1" noChangeArrowheads="1"/>
              </p:cNvPicPr>
              <p:nvPr/>
            </p:nvPicPr>
            <p:blipFill>
              <a:blip r:embed="rId6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972" y="4143380"/>
                <a:ext cx="708025" cy="1682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" name="Picture 9" descr="C:\Documents and Settings\s-job_00\바탕 화면\엄마\킨스팜플렛100618\kins png\목차용버튼-4.pn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472" y="3643314"/>
                <a:ext cx="581025" cy="581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3739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pic>
        <p:nvPicPr>
          <p:cNvPr id="9" name="Picture 6" descr="C:\Documents and Settings\s-job_00\바탕 화면\엄마\성과관리팀100721\성과Png\목차버튼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811140"/>
            <a:ext cx="6794500" cy="12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제목 1"/>
          <p:cNvSpPr txBox="1">
            <a:spLocks/>
          </p:cNvSpPr>
          <p:nvPr/>
        </p:nvSpPr>
        <p:spPr bwMode="white">
          <a:xfrm>
            <a:off x="1691680" y="3038854"/>
            <a:ext cx="6134100" cy="678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2pPr>
            <a:lvl3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3pPr>
            <a:lvl4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4pPr>
            <a:lvl5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ko-KR" altLang="en-US" sz="24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</a:rPr>
              <a:t>방사선 안전규제 개요</a:t>
            </a:r>
          </a:p>
        </p:txBody>
      </p:sp>
      <p:grpSp>
        <p:nvGrpSpPr>
          <p:cNvPr id="11" name="그룹 18"/>
          <p:cNvGrpSpPr>
            <a:grpSpLocks/>
          </p:cNvGrpSpPr>
          <p:nvPr/>
        </p:nvGrpSpPr>
        <p:grpSpPr bwMode="auto">
          <a:xfrm>
            <a:off x="1255713" y="3212976"/>
            <a:ext cx="415925" cy="396214"/>
            <a:chOff x="507972" y="3643314"/>
            <a:chExt cx="708025" cy="668336"/>
          </a:xfrm>
        </p:grpSpPr>
        <p:pic>
          <p:nvPicPr>
            <p:cNvPr id="12" name="Picture 16" descr="sh"/>
            <p:cNvPicPr>
              <a:picLocks noChangeAspect="1" noChangeArrowheads="1"/>
            </p:cNvPicPr>
            <p:nvPr/>
          </p:nvPicPr>
          <p:blipFill>
            <a:blip r:embed="rId4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972" y="4143380"/>
              <a:ext cx="708025" cy="168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 descr="C:\Documents and Settings\s-job_00\바탕 화면\엄마\킨스팜플렛100618\kins png\목차용버튼-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72" y="3643314"/>
              <a:ext cx="581025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그룹 16"/>
          <p:cNvGrpSpPr>
            <a:grpSpLocks/>
          </p:cNvGrpSpPr>
          <p:nvPr/>
        </p:nvGrpSpPr>
        <p:grpSpPr bwMode="auto">
          <a:xfrm>
            <a:off x="1835696" y="3789363"/>
            <a:ext cx="1779587" cy="1374775"/>
            <a:chOff x="1173163" y="3789365"/>
            <a:chExt cx="1779222" cy="1374773"/>
          </a:xfrm>
        </p:grpSpPr>
        <p:pic>
          <p:nvPicPr>
            <p:cNvPr id="15" name="Picture 6" descr="C:\Documents and Settings\s-job_00\바탕 화면\엄마\피티종합\png모음1\sh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3163" y="4910144"/>
              <a:ext cx="1203451" cy="253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" descr="C:\Documents and Settings\s-job_00\바탕 화면\엄마\성과관리팀100721\3차수정\킨스캐릭터2-1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728" y="3789365"/>
              <a:ext cx="1523657" cy="126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9295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/>
          </p:cNvSpPr>
          <p:nvPr/>
        </p:nvSpPr>
        <p:spPr bwMode="auto">
          <a:xfrm>
            <a:off x="457200" y="857286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인공방사선 </a:t>
            </a:r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vs. 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자연방사선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sp>
        <p:nvSpPr>
          <p:cNvPr id="46" name="제목 3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pPr algn="l"/>
            <a:r>
              <a:rPr lang="ko-KR" altLang="en-US" sz="3400" dirty="0" smtClean="0">
                <a:solidFill>
                  <a:srgbClr val="FFFFFF"/>
                </a:solidFill>
              </a:rPr>
              <a:t>방사선의 종류</a:t>
            </a:r>
            <a:endParaRPr lang="ko-KR" altLang="en-US" dirty="0"/>
          </a:p>
        </p:txBody>
      </p:sp>
      <p:sp>
        <p:nvSpPr>
          <p:cNvPr id="47" name="바닥글 개체 틀 6"/>
          <p:cNvSpPr>
            <a:spLocks noGrp="1"/>
          </p:cNvSpPr>
          <p:nvPr>
            <p:ph type="ftr" sz="quarter" idx="3"/>
          </p:nvPr>
        </p:nvSpPr>
        <p:spPr>
          <a:xfrm>
            <a:off x="6324600" y="6537325"/>
            <a:ext cx="2438400" cy="320675"/>
          </a:xfrm>
        </p:spPr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51" name="TextBox 50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</a:t>
            </a:fld>
            <a:endParaRPr lang="ko-KR" altLang="en-US" sz="1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535140" cy="4941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64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제목 1"/>
          <p:cNvSpPr>
            <a:spLocks/>
          </p:cNvSpPr>
          <p:nvPr/>
        </p:nvSpPr>
        <p:spPr bwMode="auto">
          <a:xfrm>
            <a:off x="457200" y="857286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요람에서 무덤까지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sp>
        <p:nvSpPr>
          <p:cNvPr id="46" name="제목 3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pPr algn="l"/>
            <a:r>
              <a:rPr lang="ko-KR" altLang="en-US" sz="3400" dirty="0" smtClean="0">
                <a:solidFill>
                  <a:srgbClr val="FFFFFF"/>
                </a:solidFill>
              </a:rPr>
              <a:t>방사선원의 일생</a:t>
            </a:r>
            <a:endParaRPr lang="ko-KR" altLang="en-US" dirty="0"/>
          </a:p>
        </p:txBody>
      </p:sp>
      <p:sp>
        <p:nvSpPr>
          <p:cNvPr id="47" name="바닥글 개체 틀 6"/>
          <p:cNvSpPr>
            <a:spLocks noGrp="1"/>
          </p:cNvSpPr>
          <p:nvPr>
            <p:ph type="ftr" sz="quarter" idx="3"/>
          </p:nvPr>
        </p:nvSpPr>
        <p:spPr>
          <a:xfrm>
            <a:off x="6324600" y="6537325"/>
            <a:ext cx="2438400" cy="320675"/>
          </a:xfrm>
        </p:spPr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51" name="TextBox 50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5</a:t>
            </a:fld>
            <a:endParaRPr lang="ko-KR" altLang="en-US" sz="1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268760"/>
            <a:ext cx="9034446" cy="505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326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방사선 규제 관련 법령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6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9" name="제목 1"/>
          <p:cNvSpPr>
            <a:spLocks/>
          </p:cNvSpPr>
          <p:nvPr/>
        </p:nvSpPr>
        <p:spPr bwMode="auto">
          <a:xfrm>
            <a:off x="457200" y="857286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주요 규제대상 및 법률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59" y="1484784"/>
            <a:ext cx="8010229" cy="4801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644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3400" dirty="0" smtClean="0"/>
              <a:t>RI/RG </a:t>
            </a:r>
            <a:r>
              <a:rPr lang="ko-KR" altLang="en-US" sz="3400" dirty="0" smtClean="0"/>
              <a:t>관련</a:t>
            </a:r>
            <a:r>
              <a:rPr lang="en-US" altLang="ko-KR" sz="3400" dirty="0" smtClean="0"/>
              <a:t> </a:t>
            </a:r>
            <a:r>
              <a:rPr lang="ko-KR" altLang="en-US" sz="3400" dirty="0" smtClean="0"/>
              <a:t>법령 및 규제기관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7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grpSp>
        <p:nvGrpSpPr>
          <p:cNvPr id="9" name="그룹 8"/>
          <p:cNvGrpSpPr/>
          <p:nvPr/>
        </p:nvGrpSpPr>
        <p:grpSpPr>
          <a:xfrm>
            <a:off x="611560" y="1412438"/>
            <a:ext cx="7774213" cy="4680858"/>
            <a:chOff x="666751" y="1371628"/>
            <a:chExt cx="7774213" cy="468085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1753054" y="1371629"/>
              <a:ext cx="2242911" cy="614589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700">
                  <a:solidFill>
                    <a:srgbClr val="0066CC"/>
                  </a:solidFill>
                  <a:latin typeface="맑은 고딕" pitchFamily="50" charset="-127"/>
                  <a:ea typeface="맑은 고딕" pitchFamily="50" charset="-127"/>
                </a:rPr>
                <a:t>원자력안전법</a:t>
              </a:r>
            </a:p>
          </p:txBody>
        </p:sp>
        <p:sp>
          <p:nvSpPr>
            <p:cNvPr id="11" name="Text Box 4"/>
            <p:cNvSpPr txBox="1">
              <a:spLocks noChangeArrowheads="1"/>
            </p:cNvSpPr>
            <p:nvPr/>
          </p:nvSpPr>
          <p:spPr bwMode="auto">
            <a:xfrm>
              <a:off x="4171723" y="1371628"/>
              <a:ext cx="2030866" cy="271009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solidFill>
                    <a:srgbClr val="0066CC"/>
                  </a:solidFill>
                  <a:latin typeface="맑은 고딕" pitchFamily="50" charset="-127"/>
                  <a:ea typeface="맑은 고딕" pitchFamily="50" charset="-127"/>
                </a:rPr>
                <a:t>의료법</a:t>
              </a:r>
              <a:endParaRPr lang="en-US" altLang="ko-KR" sz="1400">
                <a:solidFill>
                  <a:srgbClr val="0066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6395357" y="1384102"/>
              <a:ext cx="2028599" cy="271009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solidFill>
                    <a:srgbClr val="0066CC"/>
                  </a:solidFill>
                  <a:latin typeface="맑은 고딕" pitchFamily="50" charset="-127"/>
                  <a:ea typeface="맑은 고딕" pitchFamily="50" charset="-127"/>
                </a:rPr>
                <a:t>수의사법</a:t>
              </a:r>
              <a:endParaRPr lang="en-US" altLang="ko-KR" sz="1400">
                <a:solidFill>
                  <a:srgbClr val="0066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1753054" y="3734736"/>
              <a:ext cx="2242911" cy="518205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원자력안전위원회</a:t>
              </a:r>
            </a:p>
          </p:txBody>
        </p: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4175125" y="3734736"/>
              <a:ext cx="2029732" cy="518205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 dirty="0">
                  <a:latin typeface="맑은 고딕" pitchFamily="50" charset="-127"/>
                  <a:ea typeface="맑은 고딕" pitchFamily="50" charset="-127"/>
                </a:rPr>
                <a:t>보건복지부</a:t>
              </a:r>
              <a:endParaRPr lang="en-US" altLang="ko-KR" sz="1400" dirty="0">
                <a:latin typeface="맑은 고딕" pitchFamily="50" charset="-127"/>
                <a:ea typeface="맑은 고딕" pitchFamily="50" charset="-127"/>
              </a:endParaRPr>
            </a:p>
            <a:p>
              <a:pPr algn="ctr" eaLnBrk="1" hangingPunct="1">
                <a:lnSpc>
                  <a:spcPts val="1527"/>
                </a:lnSpc>
              </a:pPr>
              <a:r>
                <a:rPr lang="en-US" altLang="ko-KR" sz="1400" dirty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400" dirty="0" err="1" smtClean="0">
                  <a:latin typeface="맑은 고딕" pitchFamily="50" charset="-127"/>
                  <a:ea typeface="맑은 고딕" pitchFamily="50" charset="-127"/>
                </a:rPr>
                <a:t>식품의약품안전처</a:t>
              </a:r>
              <a:r>
                <a:rPr lang="en-US" altLang="ko-KR" sz="14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4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Text Box 4"/>
            <p:cNvSpPr txBox="1">
              <a:spLocks noChangeArrowheads="1"/>
            </p:cNvSpPr>
            <p:nvPr/>
          </p:nvSpPr>
          <p:spPr bwMode="auto">
            <a:xfrm>
              <a:off x="6410099" y="3734736"/>
              <a:ext cx="2028598" cy="518205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 dirty="0" err="1" smtClean="0">
                  <a:latin typeface="맑은 고딕" pitchFamily="50" charset="-127"/>
                  <a:ea typeface="맑은 고딕" pitchFamily="50" charset="-127"/>
                </a:rPr>
                <a:t>농림축산식품부</a:t>
              </a:r>
              <a:endParaRPr lang="ko-KR" altLang="en-US" sz="14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4171723" y="1714075"/>
              <a:ext cx="4259036" cy="272143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solidFill>
                    <a:srgbClr val="0066CC"/>
                  </a:solidFill>
                  <a:latin typeface="맑은 고딕" pitchFamily="50" charset="-127"/>
                  <a:ea typeface="맑은 고딕" pitchFamily="50" charset="-127"/>
                </a:rPr>
                <a:t>의료기기법</a:t>
              </a:r>
              <a:endParaRPr lang="en-US" altLang="ko-KR" sz="1400">
                <a:solidFill>
                  <a:srgbClr val="0066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Text Box 4"/>
            <p:cNvSpPr txBox="1">
              <a:spLocks noChangeArrowheads="1"/>
            </p:cNvSpPr>
            <p:nvPr/>
          </p:nvSpPr>
          <p:spPr bwMode="auto">
            <a:xfrm>
              <a:off x="1753054" y="2266298"/>
              <a:ext cx="2242911" cy="518206"/>
            </a:xfrm>
            <a:prstGeom prst="rect">
              <a:avLst/>
            </a:prstGeom>
            <a:noFill/>
            <a:ln w="38100" algn="ctr">
              <a:solidFill>
                <a:schemeClr val="accent2">
                  <a:lumMod val="5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진단용 </a:t>
              </a:r>
              <a:r>
                <a:rPr lang="en-US" altLang="ko-KR" sz="1200" dirty="0">
                  <a:latin typeface="맑은 고딕" pitchFamily="50" charset="-127"/>
                  <a:ea typeface="맑은 고딕" pitchFamily="50" charset="-127"/>
                </a:rPr>
                <a:t>X</a:t>
              </a: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선 발생장치를</a:t>
              </a:r>
              <a:endParaRPr lang="en-US" altLang="ko-KR" sz="1200" dirty="0">
                <a:latin typeface="맑은 고딕" pitchFamily="50" charset="-127"/>
                <a:ea typeface="맑은 고딕" pitchFamily="50" charset="-127"/>
              </a:endParaRPr>
            </a:p>
            <a:p>
              <a:pPr algn="ctr" eaLnBrk="1" hangingPunct="1">
                <a:lnSpc>
                  <a:spcPts val="1527"/>
                </a:lnSpc>
              </a:pPr>
              <a:r>
                <a:rPr lang="ko-KR" altLang="en-US" sz="1200" dirty="0">
                  <a:latin typeface="맑은 고딕" pitchFamily="50" charset="-127"/>
                  <a:ea typeface="맑은 고딕" pitchFamily="50" charset="-127"/>
                </a:rPr>
                <a:t>제외한 모든 방사선발생장치</a:t>
              </a:r>
            </a:p>
          </p:txBody>
        </p: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4175125" y="2266298"/>
              <a:ext cx="2029732" cy="518206"/>
            </a:xfrm>
            <a:prstGeom prst="rect">
              <a:avLst/>
            </a:prstGeom>
            <a:noFill/>
            <a:ln w="38100" algn="ctr">
              <a:solidFill>
                <a:schemeClr val="accent2">
                  <a:lumMod val="5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의료진단용 </a:t>
              </a:r>
              <a:endParaRPr lang="en-US" altLang="ko-KR" sz="1400">
                <a:latin typeface="맑은 고딕" pitchFamily="50" charset="-127"/>
                <a:ea typeface="맑은 고딕" pitchFamily="50" charset="-127"/>
              </a:endParaRPr>
            </a:p>
            <a:p>
              <a:pPr algn="ctr" eaLnBrk="1" hangingPunct="1">
                <a:lnSpc>
                  <a:spcPts val="1527"/>
                </a:lnSpc>
              </a:pPr>
              <a:r>
                <a:rPr lang="en-US" altLang="ko-KR" sz="1400">
                  <a:latin typeface="맑은 고딕" pitchFamily="50" charset="-127"/>
                  <a:ea typeface="맑은 고딕" pitchFamily="50" charset="-127"/>
                </a:rPr>
                <a:t>X</a:t>
              </a: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선 발생장치</a:t>
              </a:r>
            </a:p>
          </p:txBody>
        </p:sp>
        <p:sp>
          <p:nvSpPr>
            <p:cNvPr id="19" name="Text Box 4"/>
            <p:cNvSpPr txBox="1">
              <a:spLocks noChangeArrowheads="1"/>
            </p:cNvSpPr>
            <p:nvPr/>
          </p:nvSpPr>
          <p:spPr bwMode="auto">
            <a:xfrm>
              <a:off x="6410098" y="2266298"/>
              <a:ext cx="2030866" cy="518206"/>
            </a:xfrm>
            <a:prstGeom prst="rect">
              <a:avLst/>
            </a:prstGeom>
            <a:noFill/>
            <a:ln w="38100" algn="ctr">
              <a:solidFill>
                <a:schemeClr val="accent2">
                  <a:lumMod val="5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동물진단용 </a:t>
              </a:r>
              <a:endParaRPr lang="en-US" altLang="ko-KR" sz="1400">
                <a:latin typeface="맑은 고딕" pitchFamily="50" charset="-127"/>
                <a:ea typeface="맑은 고딕" pitchFamily="50" charset="-127"/>
              </a:endParaRPr>
            </a:p>
            <a:p>
              <a:pPr algn="ctr" eaLnBrk="1" hangingPunct="1">
                <a:lnSpc>
                  <a:spcPts val="1527"/>
                </a:lnSpc>
              </a:pPr>
              <a:r>
                <a:rPr lang="en-US" altLang="ko-KR" sz="1400">
                  <a:latin typeface="맑은 고딕" pitchFamily="50" charset="-127"/>
                  <a:ea typeface="맑은 고딕" pitchFamily="50" charset="-127"/>
                </a:rPr>
                <a:t>X</a:t>
              </a: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선 발생장치</a:t>
              </a:r>
            </a:p>
          </p:txBody>
        </p:sp>
        <p:sp>
          <p:nvSpPr>
            <p:cNvPr id="20" name="Text Box 4"/>
            <p:cNvSpPr txBox="1">
              <a:spLocks noChangeArrowheads="1"/>
            </p:cNvSpPr>
            <p:nvPr/>
          </p:nvSpPr>
          <p:spPr bwMode="auto">
            <a:xfrm>
              <a:off x="666751" y="2266298"/>
              <a:ext cx="913946" cy="1119188"/>
            </a:xfrm>
            <a:prstGeom prst="rect">
              <a:avLst/>
            </a:prstGeom>
            <a:noFill/>
            <a:ln w="38100" algn="ctr">
              <a:solidFill>
                <a:schemeClr val="accent2">
                  <a:lumMod val="5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910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규제</a:t>
              </a:r>
              <a:endParaRPr lang="en-US" altLang="ko-KR" sz="1700">
                <a:latin typeface="맑은 고딕" pitchFamily="50" charset="-127"/>
                <a:ea typeface="맑은 고딕" pitchFamily="50" charset="-127"/>
              </a:endParaRPr>
            </a:p>
            <a:p>
              <a:pPr algn="ctr" eaLnBrk="1" hangingPunct="1">
                <a:lnSpc>
                  <a:spcPts val="1910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대상</a:t>
              </a:r>
            </a:p>
          </p:txBody>
        </p:sp>
        <p:sp>
          <p:nvSpPr>
            <p:cNvPr id="21" name="Text Box 4"/>
            <p:cNvSpPr txBox="1">
              <a:spLocks noChangeArrowheads="1"/>
            </p:cNvSpPr>
            <p:nvPr/>
          </p:nvSpPr>
          <p:spPr bwMode="auto">
            <a:xfrm>
              <a:off x="666751" y="1371629"/>
              <a:ext cx="913946" cy="614589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910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법률</a:t>
              </a:r>
            </a:p>
          </p:txBody>
        </p:sp>
        <p:sp>
          <p:nvSpPr>
            <p:cNvPr id="22" name="Text Box 4"/>
            <p:cNvSpPr txBox="1">
              <a:spLocks noChangeArrowheads="1"/>
            </p:cNvSpPr>
            <p:nvPr/>
          </p:nvSpPr>
          <p:spPr bwMode="auto">
            <a:xfrm>
              <a:off x="681492" y="3764218"/>
              <a:ext cx="913946" cy="2288268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910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규제</a:t>
              </a:r>
              <a:endParaRPr lang="en-US" altLang="ko-KR" sz="1700">
                <a:latin typeface="맑은 고딕" pitchFamily="50" charset="-127"/>
                <a:ea typeface="맑은 고딕" pitchFamily="50" charset="-127"/>
              </a:endParaRPr>
            </a:p>
            <a:p>
              <a:pPr algn="ctr" eaLnBrk="1" hangingPunct="1">
                <a:lnSpc>
                  <a:spcPts val="1910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기관</a:t>
              </a:r>
            </a:p>
          </p:txBody>
        </p: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1753054" y="5535415"/>
              <a:ext cx="2242911" cy="517071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700">
                  <a:latin typeface="맑은 고딕" pitchFamily="50" charset="-127"/>
                  <a:ea typeface="맑은 고딕" pitchFamily="50" charset="-127"/>
                </a:rPr>
                <a:t>한국원자력안전기술원</a:t>
              </a:r>
            </a:p>
          </p:txBody>
        </p:sp>
        <p:sp>
          <p:nvSpPr>
            <p:cNvPr id="24" name="Text Box 4"/>
            <p:cNvSpPr txBox="1">
              <a:spLocks noChangeArrowheads="1"/>
            </p:cNvSpPr>
            <p:nvPr/>
          </p:nvSpPr>
          <p:spPr bwMode="auto">
            <a:xfrm>
              <a:off x="4171724" y="5535415"/>
              <a:ext cx="4252232" cy="517071"/>
            </a:xfrm>
            <a:prstGeom prst="rect">
              <a:avLst/>
            </a:prstGeom>
            <a:noFill/>
            <a:ln w="381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자치단체 </a:t>
              </a:r>
              <a:r>
                <a:rPr lang="en-US" altLang="ko-KR" sz="140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시</a:t>
              </a:r>
              <a:r>
                <a:rPr lang="en-US" altLang="ko-KR" sz="1400">
                  <a:latin typeface="맑은 고딕" pitchFamily="50" charset="-127"/>
                  <a:ea typeface="맑은 고딕" pitchFamily="50" charset="-127"/>
                </a:rPr>
                <a:t>·</a:t>
              </a: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군구</a:t>
              </a:r>
              <a:r>
                <a:rPr lang="en-US" altLang="ko-KR" sz="1400"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cxnSp>
          <p:nvCxnSpPr>
            <p:cNvPr id="25" name="꺾인 연결선 54"/>
            <p:cNvCxnSpPr>
              <a:cxnSpLocks noChangeShapeType="1"/>
              <a:stCxn id="13" idx="2"/>
              <a:endCxn id="23" idx="0"/>
            </p:cNvCxnSpPr>
            <p:nvPr/>
          </p:nvCxnSpPr>
          <p:spPr bwMode="auto">
            <a:xfrm rot="16200000" flipH="1">
              <a:off x="2234406" y="4894178"/>
              <a:ext cx="1282474" cy="0"/>
            </a:xfrm>
            <a:prstGeom prst="bentConnector3">
              <a:avLst>
                <a:gd name="adj1" fmla="val 50000"/>
              </a:avLst>
            </a:prstGeom>
            <a:noFill/>
            <a:ln w="19050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" name="꺾인 연결선 56"/>
            <p:cNvCxnSpPr>
              <a:cxnSpLocks noChangeShapeType="1"/>
              <a:stCxn id="14" idx="2"/>
              <a:endCxn id="24" idx="0"/>
            </p:cNvCxnSpPr>
            <p:nvPr/>
          </p:nvCxnSpPr>
          <p:spPr bwMode="auto">
            <a:xfrm rot="16200000" flipH="1">
              <a:off x="5102112" y="4339687"/>
              <a:ext cx="1282474" cy="1108982"/>
            </a:xfrm>
            <a:prstGeom prst="bentConnector3">
              <a:avLst>
                <a:gd name="adj1" fmla="val 50000"/>
              </a:avLst>
            </a:prstGeom>
            <a:noFill/>
            <a:ln w="19050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꺾인 연결선 61"/>
            <p:cNvCxnSpPr>
              <a:cxnSpLocks noChangeShapeType="1"/>
              <a:stCxn id="15" idx="2"/>
              <a:endCxn id="24" idx="0"/>
            </p:cNvCxnSpPr>
            <p:nvPr/>
          </p:nvCxnSpPr>
          <p:spPr bwMode="auto">
            <a:xfrm rot="5400000">
              <a:off x="6220165" y="4330615"/>
              <a:ext cx="1282474" cy="1127125"/>
            </a:xfrm>
            <a:prstGeom prst="bentConnector3">
              <a:avLst>
                <a:gd name="adj1" fmla="val 50000"/>
              </a:avLst>
            </a:prstGeom>
            <a:noFill/>
            <a:ln w="19050" algn="ctr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8" name="직사각형 65"/>
            <p:cNvSpPr>
              <a:spLocks noChangeArrowheads="1"/>
            </p:cNvSpPr>
            <p:nvPr/>
          </p:nvSpPr>
          <p:spPr bwMode="auto">
            <a:xfrm>
              <a:off x="2100036" y="4613530"/>
              <a:ext cx="775607" cy="234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7269" tIns="43635" rIns="87269" bIns="43635">
              <a:spAutoFit/>
            </a:bodyPr>
            <a:lstStyle/>
            <a:p>
              <a:pPr algn="ctr">
                <a:lnSpc>
                  <a:spcPts val="1143"/>
                </a:lnSpc>
              </a:pPr>
              <a:r>
                <a:rPr lang="ko-KR" altLang="en-US" sz="1100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권한위탁</a:t>
              </a:r>
              <a:endParaRPr lang="en-US" altLang="ko-KR" sz="11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9" name="직사각형 68"/>
            <p:cNvSpPr>
              <a:spLocks noChangeArrowheads="1"/>
            </p:cNvSpPr>
            <p:nvPr/>
          </p:nvSpPr>
          <p:spPr bwMode="auto">
            <a:xfrm>
              <a:off x="5911170" y="4613530"/>
              <a:ext cx="774473" cy="234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7269" tIns="43635" rIns="87269" bIns="43635">
              <a:spAutoFit/>
            </a:bodyPr>
            <a:lstStyle/>
            <a:p>
              <a:pPr algn="ctr">
                <a:lnSpc>
                  <a:spcPts val="1143"/>
                </a:lnSpc>
              </a:pPr>
              <a:r>
                <a:rPr lang="ko-KR" altLang="en-US" sz="110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권한위임</a:t>
              </a:r>
              <a:endParaRPr lang="en-US" altLang="ko-KR" sz="110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0" name="Text Box 4"/>
            <p:cNvSpPr txBox="1">
              <a:spLocks noChangeArrowheads="1"/>
            </p:cNvSpPr>
            <p:nvPr/>
          </p:nvSpPr>
          <p:spPr bwMode="auto">
            <a:xfrm>
              <a:off x="1740581" y="2837798"/>
              <a:ext cx="2244044" cy="518206"/>
            </a:xfrm>
            <a:prstGeom prst="rect">
              <a:avLst/>
            </a:prstGeom>
            <a:noFill/>
            <a:ln w="38100" algn="ctr">
              <a:solidFill>
                <a:schemeClr val="accent2">
                  <a:lumMod val="50000"/>
                </a:schemeClr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7179" tIns="10307" rIns="17179" bIns="10307" anchor="ctr"/>
            <a:lstStyle>
              <a:lvl1pPr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defRPr kumimoji="1" sz="900" b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>
                <a:lnSpc>
                  <a:spcPts val="1527"/>
                </a:lnSpc>
              </a:pPr>
              <a:r>
                <a:rPr lang="ko-KR" altLang="en-US" sz="1400">
                  <a:latin typeface="맑은 고딕" pitchFamily="50" charset="-127"/>
                  <a:ea typeface="맑은 고딕" pitchFamily="50" charset="-127"/>
                </a:rPr>
                <a:t>방사성동위원소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871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방사선원 기초정보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8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32" name="제목 1"/>
          <p:cNvSpPr>
            <a:spLocks/>
          </p:cNvSpPr>
          <p:nvPr/>
        </p:nvSpPr>
        <p:spPr bwMode="auto">
          <a:xfrm>
            <a:off x="457200" y="857286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RI/RG 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유통</a:t>
            </a:r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 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단계별 관리체계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pic>
        <p:nvPicPr>
          <p:cNvPr id="512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658899" cy="5078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8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3400" dirty="0" smtClean="0"/>
              <a:t>RI/RG </a:t>
            </a:r>
            <a:r>
              <a:rPr lang="ko-KR" altLang="en-US" sz="3400" dirty="0" smtClean="0"/>
              <a:t>안전규제체계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9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32" name="제목 1"/>
          <p:cNvSpPr>
            <a:spLocks/>
          </p:cNvSpPr>
          <p:nvPr/>
        </p:nvSpPr>
        <p:spPr bwMode="auto">
          <a:xfrm>
            <a:off x="457200" y="857286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유통</a:t>
            </a:r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 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단계별 안전규제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686" y="1340768"/>
            <a:ext cx="6725690" cy="505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665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3400" dirty="0" smtClean="0"/>
              <a:t>RI/RG </a:t>
            </a:r>
            <a:r>
              <a:rPr lang="ko-KR" altLang="en-US" sz="3400" dirty="0" smtClean="0"/>
              <a:t>안전규제체계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10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32" name="제목 1"/>
          <p:cNvSpPr>
            <a:spLocks/>
          </p:cNvSpPr>
          <p:nvPr/>
        </p:nvSpPr>
        <p:spPr bwMode="auto">
          <a:xfrm>
            <a:off x="457200" y="857286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위험도에 따른 </a:t>
            </a:r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RI/RG 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차등</a:t>
            </a:r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 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인허가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pic>
        <p:nvPicPr>
          <p:cNvPr id="819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38" y="1260244"/>
            <a:ext cx="8313226" cy="512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543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업종별</a:t>
            </a:r>
            <a:r>
              <a:rPr lang="en-US" altLang="ko-KR" sz="3400" dirty="0" smtClean="0"/>
              <a:t>/</a:t>
            </a:r>
            <a:r>
              <a:rPr lang="ko-KR" altLang="en-US" sz="3400" dirty="0" err="1" smtClean="0"/>
              <a:t>사용구분별</a:t>
            </a:r>
            <a:r>
              <a:rPr lang="ko-KR" altLang="en-US" sz="3400" dirty="0" smtClean="0"/>
              <a:t> 허가 현황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11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32" name="제목 1"/>
          <p:cNvSpPr>
            <a:spLocks/>
          </p:cNvSpPr>
          <p:nvPr/>
        </p:nvSpPr>
        <p:spPr bwMode="auto">
          <a:xfrm>
            <a:off x="251520" y="1177008"/>
            <a:ext cx="8483632" cy="30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683513"/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(2014.12</a:t>
            </a:r>
            <a:r>
              <a:rPr lang="ko-KR" altLang="en-US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월 기준</a:t>
            </a:r>
            <a:r>
              <a:rPr lang="en-US" altLang="ko-KR" sz="2000" dirty="0" smtClean="0">
                <a:solidFill>
                  <a:srgbClr val="3366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)</a:t>
            </a:r>
            <a:endParaRPr lang="en-US" altLang="ko-KR" sz="2000" dirty="0">
              <a:solidFill>
                <a:srgbClr val="3366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240677" cy="4340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63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</a:t>
            </a:r>
            <a:r>
              <a:rPr lang="ko-KR" altLang="en-US" sz="3400" dirty="0" smtClean="0"/>
              <a:t>조직체계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12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KINS </a:t>
            </a:r>
            <a:r>
              <a:rPr lang="ko-KR" altLang="en-US" dirty="0" smtClean="0"/>
              <a:t>방사선</a:t>
            </a:r>
            <a:r>
              <a:rPr lang="en-US" altLang="ko-KR" dirty="0" smtClean="0"/>
              <a:t> </a:t>
            </a:r>
            <a:r>
              <a:rPr lang="ko-KR" altLang="en-US" dirty="0" smtClean="0"/>
              <a:t>안전규제 조직체계</a:t>
            </a:r>
            <a:r>
              <a:rPr lang="en-US" altLang="ko-KR" dirty="0" smtClean="0"/>
              <a:t>(~2013</a:t>
            </a:r>
            <a:r>
              <a:rPr lang="ko-KR" altLang="en-US" dirty="0" smtClean="0"/>
              <a:t>년도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431499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570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</a:t>
            </a:r>
            <a:r>
              <a:rPr lang="ko-KR" altLang="en-US" sz="3400" dirty="0" smtClean="0"/>
              <a:t>조직체계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13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625231"/>
          </a:xfrm>
        </p:spPr>
        <p:txBody>
          <a:bodyPr/>
          <a:lstStyle/>
          <a:p>
            <a:r>
              <a:rPr lang="en-US" altLang="ko-KR" dirty="0" smtClean="0"/>
              <a:t>KINS </a:t>
            </a:r>
            <a:r>
              <a:rPr lang="ko-KR" altLang="en-US" dirty="0" smtClean="0"/>
              <a:t>방사선</a:t>
            </a:r>
            <a:r>
              <a:rPr lang="en-US" altLang="ko-KR" dirty="0" smtClean="0"/>
              <a:t> </a:t>
            </a:r>
            <a:r>
              <a:rPr lang="ko-KR" altLang="en-US" dirty="0" smtClean="0"/>
              <a:t>안전규제 조직체계</a:t>
            </a:r>
            <a:r>
              <a:rPr lang="en-US" altLang="ko-KR" dirty="0" smtClean="0"/>
              <a:t>(2014</a:t>
            </a:r>
            <a:r>
              <a:rPr lang="ko-KR" altLang="en-US" dirty="0" smtClean="0"/>
              <a:t>년도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5" y="1503732"/>
            <a:ext cx="8500085" cy="480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28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</a:t>
            </a:r>
            <a:r>
              <a:rPr lang="ko-KR" altLang="en-US" sz="3400" dirty="0" smtClean="0"/>
              <a:t>조직체계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14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625231"/>
          </a:xfrm>
        </p:spPr>
        <p:txBody>
          <a:bodyPr/>
          <a:lstStyle/>
          <a:p>
            <a:r>
              <a:rPr lang="en-US" altLang="ko-KR" dirty="0" smtClean="0"/>
              <a:t>KINS </a:t>
            </a:r>
            <a:r>
              <a:rPr lang="ko-KR" altLang="en-US" dirty="0" smtClean="0"/>
              <a:t>방사선</a:t>
            </a:r>
            <a:r>
              <a:rPr lang="en-US" altLang="ko-KR" dirty="0" smtClean="0"/>
              <a:t> </a:t>
            </a:r>
            <a:r>
              <a:rPr lang="ko-KR" altLang="en-US" dirty="0" smtClean="0"/>
              <a:t>안전규제 조직체계</a:t>
            </a:r>
            <a:r>
              <a:rPr lang="en-US" altLang="ko-KR" dirty="0" smtClean="0"/>
              <a:t>(2015.01.12)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03732"/>
            <a:ext cx="8390348" cy="480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88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</a:t>
            </a:r>
            <a:r>
              <a:rPr lang="ko-KR" altLang="en-US" sz="3400" dirty="0" smtClean="0"/>
              <a:t>조직체계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15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625231"/>
          </a:xfrm>
        </p:spPr>
        <p:txBody>
          <a:bodyPr/>
          <a:lstStyle/>
          <a:p>
            <a:r>
              <a:rPr lang="en-US" altLang="ko-KR" dirty="0" smtClean="0"/>
              <a:t>KINS </a:t>
            </a:r>
            <a:r>
              <a:rPr lang="ko-KR" altLang="en-US" dirty="0" err="1" smtClean="0"/>
              <a:t>방사선규제단</a:t>
            </a:r>
            <a:r>
              <a:rPr lang="ko-KR" altLang="en-US" dirty="0" smtClean="0"/>
              <a:t> 조직도 및 업무분장</a:t>
            </a:r>
            <a:r>
              <a:rPr lang="en-US" altLang="ko-KR" dirty="0" smtClean="0"/>
              <a:t>(2015.01.12)</a:t>
            </a:r>
            <a:endParaRPr lang="ko-KR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327113" cy="488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65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16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pic>
        <p:nvPicPr>
          <p:cNvPr id="9" name="Picture 6" descr="C:\Documents and Settings\s-job_00\바탕 화면\엄마\성과관리팀100721\성과Png\목차버튼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811140"/>
            <a:ext cx="6794500" cy="12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제목 1"/>
          <p:cNvSpPr txBox="1">
            <a:spLocks/>
          </p:cNvSpPr>
          <p:nvPr/>
        </p:nvSpPr>
        <p:spPr bwMode="white">
          <a:xfrm>
            <a:off x="1691680" y="3038854"/>
            <a:ext cx="6134100" cy="678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2pPr>
            <a:lvl3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3pPr>
            <a:lvl4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4pPr>
            <a:lvl5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ko-KR" altLang="en-US" sz="24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</a:rPr>
              <a:t>의료방사선 안전규제 현황</a:t>
            </a:r>
          </a:p>
        </p:txBody>
      </p:sp>
      <p:grpSp>
        <p:nvGrpSpPr>
          <p:cNvPr id="11" name="그룹 18"/>
          <p:cNvGrpSpPr>
            <a:grpSpLocks/>
          </p:cNvGrpSpPr>
          <p:nvPr/>
        </p:nvGrpSpPr>
        <p:grpSpPr bwMode="auto">
          <a:xfrm>
            <a:off x="1255713" y="3212976"/>
            <a:ext cx="415925" cy="396214"/>
            <a:chOff x="507972" y="3643314"/>
            <a:chExt cx="708025" cy="668336"/>
          </a:xfrm>
        </p:grpSpPr>
        <p:pic>
          <p:nvPicPr>
            <p:cNvPr id="12" name="Picture 16" descr="sh"/>
            <p:cNvPicPr>
              <a:picLocks noChangeAspect="1" noChangeArrowheads="1"/>
            </p:cNvPicPr>
            <p:nvPr/>
          </p:nvPicPr>
          <p:blipFill>
            <a:blip r:embed="rId4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972" y="4143380"/>
              <a:ext cx="708025" cy="168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 descr="C:\Documents and Settings\s-job_00\바탕 화면\엄마\킨스팜플렛100618\kins png\목차용버튼-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72" y="3643314"/>
              <a:ext cx="581025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그룹 16"/>
          <p:cNvGrpSpPr>
            <a:grpSpLocks/>
          </p:cNvGrpSpPr>
          <p:nvPr/>
        </p:nvGrpSpPr>
        <p:grpSpPr bwMode="auto">
          <a:xfrm>
            <a:off x="1835696" y="3789363"/>
            <a:ext cx="1779587" cy="1374775"/>
            <a:chOff x="1173163" y="3789365"/>
            <a:chExt cx="1779222" cy="1374773"/>
          </a:xfrm>
        </p:grpSpPr>
        <p:pic>
          <p:nvPicPr>
            <p:cNvPr id="15" name="Picture 6" descr="C:\Documents and Settings\s-job_00\바탕 화면\엄마\피티종합\png모음1\sh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3163" y="4910144"/>
              <a:ext cx="1203451" cy="253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" descr="C:\Documents and Settings\s-job_00\바탕 화면\엄마\성과관리팀100721\3차수정\킨스캐릭터2-1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728" y="3789365"/>
              <a:ext cx="1523657" cy="126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4090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의료방사선 이용 현황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900113"/>
            <a:ext cx="8712968" cy="5248275"/>
          </a:xfrm>
        </p:spPr>
        <p:txBody>
          <a:bodyPr/>
          <a:lstStyle/>
          <a:p>
            <a:r>
              <a:rPr lang="ko-KR" altLang="en-US" sz="2400" dirty="0" smtClean="0">
                <a:solidFill>
                  <a:srgbClr val="2B166E"/>
                </a:solidFill>
              </a:rPr>
              <a:t>인공방사선 피폭의 대부분은 의료상 피폭</a:t>
            </a:r>
            <a:endParaRPr lang="en-US" altLang="ko-KR" sz="2400" dirty="0" smtClean="0">
              <a:solidFill>
                <a:srgbClr val="2B166E"/>
              </a:solidFill>
            </a:endParaRPr>
          </a:p>
          <a:p>
            <a:pPr lvl="1"/>
            <a:r>
              <a:rPr lang="ko-KR" altLang="en-US" dirty="0" smtClean="0">
                <a:solidFill>
                  <a:srgbClr val="2B166E"/>
                </a:solidFill>
              </a:rPr>
              <a:t>자연방사선 </a:t>
            </a:r>
            <a:r>
              <a:rPr lang="en-US" altLang="ko-KR" dirty="0" smtClean="0">
                <a:solidFill>
                  <a:srgbClr val="2B166E"/>
                </a:solidFill>
              </a:rPr>
              <a:t>: 3.08 </a:t>
            </a:r>
            <a:r>
              <a:rPr lang="en-US" altLang="ko-KR" dirty="0" err="1" smtClean="0">
                <a:solidFill>
                  <a:srgbClr val="2B166E"/>
                </a:solidFill>
              </a:rPr>
              <a:t>mSv</a:t>
            </a:r>
            <a:r>
              <a:rPr lang="en-US" altLang="ko-KR" dirty="0" smtClean="0">
                <a:solidFill>
                  <a:srgbClr val="2B166E"/>
                </a:solidFill>
              </a:rPr>
              <a:t>/</a:t>
            </a:r>
            <a:r>
              <a:rPr lang="ko-KR" altLang="en-US" dirty="0" smtClean="0">
                <a:solidFill>
                  <a:srgbClr val="2B166E"/>
                </a:solidFill>
              </a:rPr>
              <a:t>년</a:t>
            </a:r>
            <a:r>
              <a:rPr lang="en-US" altLang="ko-KR" dirty="0" smtClean="0">
                <a:solidFill>
                  <a:srgbClr val="2B166E"/>
                </a:solidFill>
              </a:rPr>
              <a:t>(</a:t>
            </a:r>
            <a:r>
              <a:rPr lang="ko-KR" altLang="en-US" dirty="0" smtClean="0">
                <a:solidFill>
                  <a:srgbClr val="2B166E"/>
                </a:solidFill>
              </a:rPr>
              <a:t>국민 전체 평균</a:t>
            </a:r>
            <a:r>
              <a:rPr lang="en-US" altLang="ko-KR" dirty="0" smtClean="0">
                <a:solidFill>
                  <a:srgbClr val="2B166E"/>
                </a:solidFill>
              </a:rPr>
              <a:t>)</a:t>
            </a:r>
          </a:p>
          <a:p>
            <a:pPr lvl="1"/>
            <a:r>
              <a:rPr lang="ko-KR" altLang="en-US" dirty="0" smtClean="0">
                <a:solidFill>
                  <a:srgbClr val="2B166E"/>
                </a:solidFill>
              </a:rPr>
              <a:t>의료방사선 </a:t>
            </a:r>
            <a:r>
              <a:rPr lang="en-US" altLang="ko-KR" dirty="0" smtClean="0">
                <a:solidFill>
                  <a:srgbClr val="2B166E"/>
                </a:solidFill>
              </a:rPr>
              <a:t>: 0.74 </a:t>
            </a:r>
            <a:r>
              <a:rPr lang="en-US" altLang="ko-KR" dirty="0" err="1" smtClean="0">
                <a:solidFill>
                  <a:srgbClr val="2B166E"/>
                </a:solidFill>
              </a:rPr>
              <a:t>mSv</a:t>
            </a:r>
            <a:r>
              <a:rPr lang="en-US" altLang="ko-KR" dirty="0" smtClean="0">
                <a:solidFill>
                  <a:srgbClr val="2B166E"/>
                </a:solidFill>
              </a:rPr>
              <a:t>/</a:t>
            </a:r>
            <a:r>
              <a:rPr lang="ko-KR" altLang="en-US" dirty="0" smtClean="0">
                <a:solidFill>
                  <a:srgbClr val="2B166E"/>
                </a:solidFill>
              </a:rPr>
              <a:t>년</a:t>
            </a:r>
            <a:r>
              <a:rPr lang="en-US" altLang="ko-KR" dirty="0" smtClean="0">
                <a:solidFill>
                  <a:srgbClr val="2B166E"/>
                </a:solidFill>
              </a:rPr>
              <a:t>(</a:t>
            </a:r>
            <a:r>
              <a:rPr lang="ko-KR" altLang="en-US" dirty="0" smtClean="0">
                <a:solidFill>
                  <a:srgbClr val="2B166E"/>
                </a:solidFill>
              </a:rPr>
              <a:t>국민 전체 평균</a:t>
            </a:r>
            <a:r>
              <a:rPr lang="en-US" altLang="ko-KR" dirty="0" smtClean="0">
                <a:solidFill>
                  <a:srgbClr val="2B166E"/>
                </a:solidFill>
              </a:rPr>
              <a:t>)</a:t>
            </a:r>
          </a:p>
          <a:p>
            <a:pPr lvl="1"/>
            <a:r>
              <a:rPr lang="ko-KR" altLang="en-US" dirty="0" smtClean="0">
                <a:solidFill>
                  <a:srgbClr val="2B166E"/>
                </a:solidFill>
              </a:rPr>
              <a:t>의료상 피폭 빈도 </a:t>
            </a:r>
            <a:r>
              <a:rPr lang="en-US" altLang="ko-KR" dirty="0" smtClean="0">
                <a:solidFill>
                  <a:srgbClr val="2B166E"/>
                </a:solidFill>
              </a:rPr>
              <a:t>: </a:t>
            </a:r>
            <a:r>
              <a:rPr lang="ko-KR" altLang="en-US" dirty="0" smtClean="0">
                <a:solidFill>
                  <a:srgbClr val="2B166E"/>
                </a:solidFill>
              </a:rPr>
              <a:t>전국민 연간 평균 </a:t>
            </a:r>
            <a:r>
              <a:rPr lang="en-US" altLang="ko-KR" dirty="0" smtClean="0">
                <a:solidFill>
                  <a:srgbClr val="2B166E"/>
                </a:solidFill>
              </a:rPr>
              <a:t>1.8</a:t>
            </a:r>
            <a:r>
              <a:rPr lang="ko-KR" altLang="en-US" dirty="0" smtClean="0">
                <a:solidFill>
                  <a:srgbClr val="2B166E"/>
                </a:solidFill>
              </a:rPr>
              <a:t>회 의료상 피폭에 노출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/>
            <a:r>
              <a:rPr lang="ko-KR" altLang="en-US" sz="1600" dirty="0" smtClean="0">
                <a:solidFill>
                  <a:srgbClr val="2B166E"/>
                </a:solidFill>
              </a:rPr>
              <a:t>흉부 </a:t>
            </a:r>
            <a:r>
              <a:rPr lang="en-US" altLang="ko-KR" sz="1600" dirty="0" smtClean="0">
                <a:solidFill>
                  <a:srgbClr val="2B166E"/>
                </a:solidFill>
              </a:rPr>
              <a:t>X</a:t>
            </a:r>
            <a:r>
              <a:rPr lang="ko-KR" altLang="en-US" sz="1600" dirty="0" smtClean="0">
                <a:solidFill>
                  <a:srgbClr val="2B166E"/>
                </a:solidFill>
              </a:rPr>
              <a:t>선</a:t>
            </a:r>
            <a:r>
              <a:rPr lang="en-US" altLang="ko-KR" sz="1600" dirty="0" smtClean="0">
                <a:solidFill>
                  <a:srgbClr val="2B166E"/>
                </a:solidFill>
              </a:rPr>
              <a:t> </a:t>
            </a:r>
            <a:r>
              <a:rPr lang="ko-KR" altLang="en-US" sz="1600" dirty="0" smtClean="0">
                <a:solidFill>
                  <a:srgbClr val="2B166E"/>
                </a:solidFill>
              </a:rPr>
              <a:t>진단</a:t>
            </a:r>
            <a:r>
              <a:rPr lang="en-US" altLang="ko-KR" sz="1600" dirty="0" smtClean="0">
                <a:solidFill>
                  <a:srgbClr val="2B166E"/>
                </a:solidFill>
              </a:rPr>
              <a:t>(0.1mSv/</a:t>
            </a:r>
            <a:r>
              <a:rPr lang="ko-KR" altLang="en-US" sz="1600" dirty="0" smtClean="0">
                <a:solidFill>
                  <a:srgbClr val="2B166E"/>
                </a:solidFill>
              </a:rPr>
              <a:t>회</a:t>
            </a:r>
            <a:r>
              <a:rPr lang="en-US" altLang="ko-KR" sz="1600" dirty="0" smtClean="0">
                <a:solidFill>
                  <a:srgbClr val="2B166E"/>
                </a:solidFill>
              </a:rPr>
              <a:t>), CT(2-10mSv/</a:t>
            </a:r>
            <a:r>
              <a:rPr lang="ko-KR" altLang="en-US" sz="1600" dirty="0" smtClean="0">
                <a:solidFill>
                  <a:srgbClr val="2B166E"/>
                </a:solidFill>
              </a:rPr>
              <a:t>회</a:t>
            </a:r>
            <a:r>
              <a:rPr lang="en-US" altLang="ko-KR" sz="1600" dirty="0" smtClean="0">
                <a:solidFill>
                  <a:srgbClr val="2B166E"/>
                </a:solidFill>
              </a:rPr>
              <a:t>), PET-CT(10mSv/</a:t>
            </a:r>
            <a:r>
              <a:rPr lang="ko-KR" altLang="en-US" sz="1600" dirty="0" smtClean="0">
                <a:solidFill>
                  <a:srgbClr val="2B166E"/>
                </a:solidFill>
              </a:rPr>
              <a:t>회</a:t>
            </a:r>
            <a:r>
              <a:rPr lang="en-US" altLang="ko-KR" sz="1600" dirty="0" smtClean="0">
                <a:solidFill>
                  <a:srgbClr val="2B166E"/>
                </a:solidFill>
              </a:rPr>
              <a:t>), </a:t>
            </a:r>
            <a:r>
              <a:rPr lang="ko-KR" altLang="en-US" sz="1600" dirty="0" err="1" smtClean="0">
                <a:solidFill>
                  <a:srgbClr val="2B166E"/>
                </a:solidFill>
              </a:rPr>
              <a:t>암치료</a:t>
            </a:r>
            <a:r>
              <a:rPr lang="en-US" altLang="ko-KR" sz="1600" dirty="0" smtClean="0">
                <a:solidFill>
                  <a:srgbClr val="2B166E"/>
                </a:solidFill>
              </a:rPr>
              <a:t>(6,000mSv)</a:t>
            </a:r>
          </a:p>
          <a:p>
            <a:pPr lvl="2"/>
            <a:endParaRPr lang="en-US" altLang="ko-KR" sz="1600" dirty="0" smtClean="0">
              <a:solidFill>
                <a:srgbClr val="2B166E"/>
              </a:solidFill>
            </a:endParaRPr>
          </a:p>
          <a:p>
            <a:r>
              <a:rPr lang="ko-KR" altLang="en-US" sz="2400" dirty="0" smtClean="0"/>
              <a:t>암환자 중</a:t>
            </a:r>
            <a:r>
              <a:rPr lang="en-US" altLang="ko-KR" sz="2400" dirty="0" smtClean="0"/>
              <a:t> 30%</a:t>
            </a:r>
            <a:r>
              <a:rPr lang="ko-KR" altLang="en-US" sz="2400" dirty="0" smtClean="0"/>
              <a:t>는 방사선치료 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선진국 </a:t>
            </a:r>
            <a:r>
              <a:rPr lang="en-US" altLang="ko-KR" sz="2400" dirty="0" smtClean="0"/>
              <a:t>: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50~70%)</a:t>
            </a:r>
          </a:p>
          <a:p>
            <a:pPr lvl="1"/>
            <a:r>
              <a:rPr lang="ko-KR" altLang="en-US" dirty="0" smtClean="0"/>
              <a:t>암환자 수는 매년 </a:t>
            </a:r>
            <a:r>
              <a:rPr lang="en-US" altLang="ko-KR" dirty="0" smtClean="0"/>
              <a:t>10% </a:t>
            </a:r>
            <a:r>
              <a:rPr lang="ko-KR" altLang="en-US" dirty="0" smtClean="0"/>
              <a:t>이상 증가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sz="2400" dirty="0" smtClean="0"/>
              <a:t>방사선치료 장비 및 기술의 다양하고 빠른 발전</a:t>
            </a:r>
            <a:endParaRPr lang="en-US" altLang="ko-KR" sz="2400" dirty="0" smtClean="0"/>
          </a:p>
          <a:p>
            <a:pPr lvl="1"/>
            <a:r>
              <a:rPr lang="ko-KR" altLang="en-US" dirty="0" smtClean="0"/>
              <a:t>기술의 첨단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복잡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정교화로 고도의 기술력 요구</a:t>
            </a:r>
            <a:endParaRPr lang="en-US" altLang="ko-KR" dirty="0" smtClean="0"/>
          </a:p>
          <a:p>
            <a:pPr lvl="2"/>
            <a:r>
              <a:rPr lang="ko-KR" altLang="en-US" sz="1600" dirty="0" smtClean="0"/>
              <a:t>외부치료</a:t>
            </a:r>
            <a:r>
              <a:rPr lang="en-US" altLang="ko-KR" sz="1600" dirty="0" smtClean="0"/>
              <a:t>(Co-60)→</a:t>
            </a:r>
            <a:r>
              <a:rPr lang="ko-KR" altLang="en-US" sz="1600" dirty="0" smtClean="0"/>
              <a:t>가속기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치료</a:t>
            </a:r>
            <a:r>
              <a:rPr lang="en-US" altLang="ko-KR" sz="1600" dirty="0" smtClean="0"/>
              <a:t>(LINAC) →3</a:t>
            </a:r>
            <a:r>
              <a:rPr lang="ko-KR" altLang="en-US" sz="1600" dirty="0" smtClean="0"/>
              <a:t>차원 치료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감마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사이버 나이프</a:t>
            </a:r>
            <a:r>
              <a:rPr lang="en-US" altLang="ko-KR" sz="1600" dirty="0" smtClean="0"/>
              <a:t>) </a:t>
            </a:r>
          </a:p>
          <a:p>
            <a:pPr marL="914400" lvl="2" indent="0">
              <a:buNone/>
            </a:pPr>
            <a:r>
              <a:rPr lang="en-US" altLang="ko-KR" sz="1600" dirty="0" smtClean="0"/>
              <a:t>    → 4</a:t>
            </a:r>
            <a:r>
              <a:rPr lang="ko-KR" altLang="en-US" sz="1600" dirty="0" smtClean="0"/>
              <a:t>차원 치료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인체대사 연동치료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17</a:t>
            </a:fld>
            <a:endParaRPr lang="ko-KR" altLang="en-US" sz="1000" dirty="0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7290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의료방사선 이용 현황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400" dirty="0" err="1">
                <a:solidFill>
                  <a:srgbClr val="2B166E"/>
                </a:solidFill>
              </a:rPr>
              <a:t>원안법</a:t>
            </a:r>
            <a:r>
              <a:rPr lang="ko-KR" altLang="en-US" sz="2400" dirty="0">
                <a:solidFill>
                  <a:srgbClr val="2B166E"/>
                </a:solidFill>
              </a:rPr>
              <a:t> 관리 의료기관 </a:t>
            </a:r>
            <a:r>
              <a:rPr lang="en-US" altLang="ko-KR" sz="2400" dirty="0">
                <a:solidFill>
                  <a:srgbClr val="2B166E"/>
                </a:solidFill>
              </a:rPr>
              <a:t>: </a:t>
            </a:r>
            <a:r>
              <a:rPr lang="en-US" altLang="ko-KR" sz="2400" dirty="0" smtClean="0">
                <a:solidFill>
                  <a:srgbClr val="2B166E"/>
                </a:solidFill>
              </a:rPr>
              <a:t>211</a:t>
            </a:r>
            <a:r>
              <a:rPr lang="ko-KR" altLang="en-US" sz="2400" dirty="0" smtClean="0">
                <a:solidFill>
                  <a:srgbClr val="2B166E"/>
                </a:solidFill>
              </a:rPr>
              <a:t>개 기관</a:t>
            </a:r>
            <a:r>
              <a:rPr lang="en-US" altLang="ko-KR" sz="2400" dirty="0">
                <a:solidFill>
                  <a:srgbClr val="2B166E"/>
                </a:solidFill>
              </a:rPr>
              <a:t>(‘</a:t>
            </a:r>
            <a:r>
              <a:rPr lang="en-US" altLang="ko-KR" sz="2400" dirty="0" smtClean="0">
                <a:solidFill>
                  <a:srgbClr val="2B166E"/>
                </a:solidFill>
              </a:rPr>
              <a:t>15.3</a:t>
            </a:r>
            <a:r>
              <a:rPr lang="ko-KR" altLang="en-US" sz="2400" dirty="0" smtClean="0">
                <a:solidFill>
                  <a:srgbClr val="2B166E"/>
                </a:solidFill>
              </a:rPr>
              <a:t>월 기준</a:t>
            </a:r>
            <a:r>
              <a:rPr lang="en-US" altLang="ko-KR" sz="2400" dirty="0" smtClean="0">
                <a:solidFill>
                  <a:srgbClr val="2B166E"/>
                </a:solidFill>
              </a:rPr>
              <a:t>)</a:t>
            </a:r>
            <a:endParaRPr lang="en-US" altLang="ko-KR" sz="2400" dirty="0">
              <a:solidFill>
                <a:srgbClr val="2B166E"/>
              </a:solidFill>
            </a:endParaRPr>
          </a:p>
          <a:p>
            <a:pPr lvl="1"/>
            <a:r>
              <a:rPr lang="ko-KR" altLang="en-US" dirty="0">
                <a:solidFill>
                  <a:srgbClr val="2B166E"/>
                </a:solidFill>
              </a:rPr>
              <a:t>허가</a:t>
            </a:r>
            <a:r>
              <a:rPr lang="en-US" altLang="ko-KR" dirty="0">
                <a:solidFill>
                  <a:srgbClr val="2B166E"/>
                </a:solidFill>
              </a:rPr>
              <a:t> : </a:t>
            </a:r>
            <a:r>
              <a:rPr lang="en-US" altLang="ko-KR" dirty="0" smtClean="0">
                <a:solidFill>
                  <a:srgbClr val="2B166E"/>
                </a:solidFill>
              </a:rPr>
              <a:t>194</a:t>
            </a:r>
            <a:r>
              <a:rPr lang="ko-KR" altLang="en-US" dirty="0" smtClean="0">
                <a:solidFill>
                  <a:srgbClr val="2B166E"/>
                </a:solidFill>
              </a:rPr>
              <a:t>기관</a:t>
            </a:r>
            <a:r>
              <a:rPr lang="en-US" altLang="ko-KR" dirty="0">
                <a:solidFill>
                  <a:srgbClr val="2B166E"/>
                </a:solidFill>
              </a:rPr>
              <a:t>(RI </a:t>
            </a:r>
            <a:r>
              <a:rPr lang="en-US" altLang="ko-KR" dirty="0" smtClean="0">
                <a:solidFill>
                  <a:srgbClr val="2B166E"/>
                </a:solidFill>
              </a:rPr>
              <a:t>191, </a:t>
            </a:r>
            <a:r>
              <a:rPr lang="en-US" altLang="ko-KR" dirty="0">
                <a:solidFill>
                  <a:srgbClr val="2B166E"/>
                </a:solidFill>
              </a:rPr>
              <a:t>RG </a:t>
            </a:r>
            <a:r>
              <a:rPr lang="en-US" altLang="ko-KR" dirty="0" smtClean="0">
                <a:solidFill>
                  <a:srgbClr val="2B166E"/>
                </a:solidFill>
              </a:rPr>
              <a:t>90)</a:t>
            </a:r>
            <a:endParaRPr lang="en-US" altLang="ko-KR" dirty="0">
              <a:solidFill>
                <a:srgbClr val="2B166E"/>
              </a:solidFill>
            </a:endParaRPr>
          </a:p>
          <a:p>
            <a:pPr lvl="1"/>
            <a:r>
              <a:rPr lang="ko-KR" altLang="en-US" dirty="0">
                <a:solidFill>
                  <a:srgbClr val="2B166E"/>
                </a:solidFill>
              </a:rPr>
              <a:t>신고 </a:t>
            </a:r>
            <a:r>
              <a:rPr lang="en-US" altLang="ko-KR" dirty="0">
                <a:solidFill>
                  <a:srgbClr val="2B166E"/>
                </a:solidFill>
              </a:rPr>
              <a:t>: </a:t>
            </a:r>
            <a:r>
              <a:rPr lang="en-US" altLang="ko-KR" dirty="0" smtClean="0">
                <a:solidFill>
                  <a:srgbClr val="2B166E"/>
                </a:solidFill>
              </a:rPr>
              <a:t> 17 </a:t>
            </a:r>
            <a:r>
              <a:rPr lang="ko-KR" altLang="en-US" dirty="0">
                <a:solidFill>
                  <a:srgbClr val="2B166E"/>
                </a:solidFill>
              </a:rPr>
              <a:t>기관</a:t>
            </a:r>
            <a:r>
              <a:rPr lang="en-US" altLang="ko-KR" dirty="0">
                <a:solidFill>
                  <a:srgbClr val="2B166E"/>
                </a:solidFill>
              </a:rPr>
              <a:t>(RI </a:t>
            </a:r>
            <a:r>
              <a:rPr lang="en-US" altLang="ko-KR" dirty="0" smtClean="0">
                <a:solidFill>
                  <a:srgbClr val="2B166E"/>
                </a:solidFill>
              </a:rPr>
              <a:t> 13, RG  6)</a:t>
            </a:r>
            <a:endParaRPr lang="en-US" altLang="ko-KR" dirty="0">
              <a:solidFill>
                <a:srgbClr val="2B166E"/>
              </a:solidFill>
            </a:endParaRPr>
          </a:p>
          <a:p>
            <a:pPr lvl="1"/>
            <a:endParaRPr lang="en-US" altLang="ko-KR" dirty="0">
              <a:solidFill>
                <a:srgbClr val="2B166E"/>
              </a:solidFill>
            </a:endParaRPr>
          </a:p>
          <a:p>
            <a:r>
              <a:rPr lang="ko-KR" altLang="en-US" sz="2400" dirty="0">
                <a:solidFill>
                  <a:srgbClr val="2B166E"/>
                </a:solidFill>
              </a:rPr>
              <a:t>의료기관 방사선원 사용현황</a:t>
            </a:r>
            <a:endParaRPr lang="en-US" altLang="ko-KR" sz="2400" dirty="0">
              <a:solidFill>
                <a:srgbClr val="2B166E"/>
              </a:solidFill>
            </a:endParaRPr>
          </a:p>
          <a:p>
            <a:pPr lvl="1"/>
            <a:r>
              <a:rPr lang="ko-KR" altLang="en-US" sz="1800" dirty="0">
                <a:solidFill>
                  <a:srgbClr val="2B166E"/>
                </a:solidFill>
              </a:rPr>
              <a:t>방사선발생장치</a:t>
            </a:r>
            <a:endParaRPr lang="en-US" altLang="ko-KR" sz="1800" dirty="0">
              <a:solidFill>
                <a:srgbClr val="2B166E"/>
              </a:solidFill>
            </a:endParaRPr>
          </a:p>
          <a:p>
            <a:pPr lvl="2"/>
            <a:r>
              <a:rPr lang="ko-KR" altLang="en-US" dirty="0">
                <a:solidFill>
                  <a:srgbClr val="2B166E"/>
                </a:solidFill>
              </a:rPr>
              <a:t>선형가속기 </a:t>
            </a:r>
            <a:r>
              <a:rPr lang="en-US" altLang="ko-KR" dirty="0">
                <a:solidFill>
                  <a:srgbClr val="2B166E"/>
                </a:solidFill>
              </a:rPr>
              <a:t>170, </a:t>
            </a:r>
            <a:r>
              <a:rPr lang="ko-KR" altLang="en-US" dirty="0">
                <a:solidFill>
                  <a:srgbClr val="2B166E"/>
                </a:solidFill>
              </a:rPr>
              <a:t>사이클로트론 </a:t>
            </a:r>
            <a:r>
              <a:rPr lang="en-US" altLang="ko-KR" dirty="0">
                <a:solidFill>
                  <a:srgbClr val="2B166E"/>
                </a:solidFill>
              </a:rPr>
              <a:t>16, </a:t>
            </a:r>
            <a:r>
              <a:rPr lang="ko-KR" altLang="en-US" dirty="0">
                <a:solidFill>
                  <a:srgbClr val="2B166E"/>
                </a:solidFill>
              </a:rPr>
              <a:t>기타 </a:t>
            </a:r>
            <a:r>
              <a:rPr lang="en-US" altLang="ko-KR" dirty="0">
                <a:solidFill>
                  <a:srgbClr val="2B166E"/>
                </a:solidFill>
              </a:rPr>
              <a:t>10</a:t>
            </a:r>
          </a:p>
          <a:p>
            <a:pPr lvl="1"/>
            <a:r>
              <a:rPr lang="ko-KR" altLang="en-US" sz="1800" dirty="0">
                <a:solidFill>
                  <a:srgbClr val="2B166E"/>
                </a:solidFill>
              </a:rPr>
              <a:t>방사성동위원소</a:t>
            </a:r>
            <a:endParaRPr lang="en-US" altLang="ko-KR" sz="1800" dirty="0">
              <a:solidFill>
                <a:srgbClr val="2B166E"/>
              </a:solidFill>
            </a:endParaRPr>
          </a:p>
          <a:p>
            <a:pPr lvl="2"/>
            <a:r>
              <a:rPr lang="ko-KR" altLang="en-US" dirty="0">
                <a:solidFill>
                  <a:srgbClr val="2B166E"/>
                </a:solidFill>
              </a:rPr>
              <a:t>밀봉선원 </a:t>
            </a:r>
            <a:r>
              <a:rPr lang="ko-KR" altLang="en-US" dirty="0" smtClean="0">
                <a:solidFill>
                  <a:srgbClr val="2B166E"/>
                </a:solidFill>
              </a:rPr>
              <a:t>내장기기</a:t>
            </a:r>
            <a:endParaRPr lang="en-US" altLang="ko-KR" dirty="0">
              <a:solidFill>
                <a:srgbClr val="2B166E"/>
              </a:solidFill>
            </a:endParaRPr>
          </a:p>
          <a:p>
            <a:pPr lvl="3"/>
            <a:r>
              <a:rPr lang="ko-KR" altLang="en-US" sz="1800" dirty="0" smtClean="0">
                <a:solidFill>
                  <a:srgbClr val="2B166E"/>
                </a:solidFill>
              </a:rPr>
              <a:t>근접치료기 </a:t>
            </a:r>
            <a:r>
              <a:rPr lang="en-US" altLang="ko-KR" sz="1800" dirty="0">
                <a:solidFill>
                  <a:srgbClr val="2B166E"/>
                </a:solidFill>
              </a:rPr>
              <a:t>35, </a:t>
            </a:r>
            <a:r>
              <a:rPr lang="ko-KR" altLang="en-US" sz="1800" dirty="0">
                <a:solidFill>
                  <a:srgbClr val="2B166E"/>
                </a:solidFill>
              </a:rPr>
              <a:t>감마나이프 </a:t>
            </a:r>
            <a:r>
              <a:rPr lang="en-US" altLang="ko-KR" sz="1800" dirty="0">
                <a:solidFill>
                  <a:srgbClr val="2B166E"/>
                </a:solidFill>
              </a:rPr>
              <a:t>17, </a:t>
            </a:r>
            <a:r>
              <a:rPr lang="ko-KR" altLang="en-US" sz="1800" dirty="0">
                <a:solidFill>
                  <a:srgbClr val="2B166E"/>
                </a:solidFill>
              </a:rPr>
              <a:t>혈액조사기 </a:t>
            </a:r>
            <a:r>
              <a:rPr lang="en-US" altLang="ko-KR" sz="1800" dirty="0">
                <a:solidFill>
                  <a:srgbClr val="2B166E"/>
                </a:solidFill>
              </a:rPr>
              <a:t>77, </a:t>
            </a:r>
            <a:r>
              <a:rPr lang="ko-KR" altLang="en-US" sz="1800" dirty="0">
                <a:solidFill>
                  <a:srgbClr val="2B166E"/>
                </a:solidFill>
              </a:rPr>
              <a:t>기타 </a:t>
            </a:r>
            <a:r>
              <a:rPr lang="en-US" altLang="ko-KR" sz="1800" dirty="0">
                <a:solidFill>
                  <a:srgbClr val="2B166E"/>
                </a:solidFill>
              </a:rPr>
              <a:t>13</a:t>
            </a:r>
          </a:p>
          <a:p>
            <a:pPr lvl="2"/>
            <a:r>
              <a:rPr lang="ko-KR" altLang="en-US" dirty="0">
                <a:solidFill>
                  <a:srgbClr val="2B166E"/>
                </a:solidFill>
              </a:rPr>
              <a:t>밀봉선원</a:t>
            </a:r>
            <a:endParaRPr lang="en-US" altLang="ko-KR" dirty="0">
              <a:solidFill>
                <a:srgbClr val="2B166E"/>
              </a:solidFill>
            </a:endParaRPr>
          </a:p>
          <a:p>
            <a:pPr lvl="3"/>
            <a:r>
              <a:rPr lang="ko-KR" altLang="en-US" sz="1800" dirty="0">
                <a:solidFill>
                  <a:srgbClr val="2B166E"/>
                </a:solidFill>
              </a:rPr>
              <a:t>교정용 </a:t>
            </a:r>
            <a:r>
              <a:rPr lang="en-US" altLang="ko-KR" sz="1800" dirty="0">
                <a:solidFill>
                  <a:srgbClr val="2B166E"/>
                </a:solidFill>
              </a:rPr>
              <a:t>851, </a:t>
            </a:r>
            <a:r>
              <a:rPr lang="ko-KR" altLang="en-US" sz="1800" dirty="0">
                <a:solidFill>
                  <a:srgbClr val="2B166E"/>
                </a:solidFill>
              </a:rPr>
              <a:t>치료용 </a:t>
            </a:r>
            <a:r>
              <a:rPr lang="en-US" altLang="ko-KR" sz="1800" dirty="0">
                <a:solidFill>
                  <a:srgbClr val="2B166E"/>
                </a:solidFill>
              </a:rPr>
              <a:t>130, </a:t>
            </a:r>
            <a:r>
              <a:rPr lang="ko-KR" altLang="en-US" sz="1800" dirty="0">
                <a:solidFill>
                  <a:srgbClr val="2B166E"/>
                </a:solidFill>
              </a:rPr>
              <a:t>기타 </a:t>
            </a:r>
            <a:r>
              <a:rPr lang="en-US" altLang="ko-KR" sz="1800" dirty="0" smtClean="0">
                <a:solidFill>
                  <a:srgbClr val="2B166E"/>
                </a:solidFill>
              </a:rPr>
              <a:t>38</a:t>
            </a:r>
            <a:endParaRPr lang="en-US" altLang="ko-KR" sz="1800" dirty="0">
              <a:solidFill>
                <a:srgbClr val="2B166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18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225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체계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00113"/>
            <a:ext cx="8507288" cy="5625231"/>
          </a:xfrm>
        </p:spPr>
        <p:txBody>
          <a:bodyPr/>
          <a:lstStyle/>
          <a:p>
            <a:r>
              <a:rPr lang="ko-KR" altLang="en-US" sz="2400" dirty="0"/>
              <a:t>진단 </a:t>
            </a:r>
            <a:r>
              <a:rPr lang="en-US" altLang="ko-KR" sz="2400" dirty="0"/>
              <a:t>RG</a:t>
            </a:r>
            <a:r>
              <a:rPr lang="ko-KR" altLang="en-US" sz="2400" dirty="0"/>
              <a:t> 안전규제</a:t>
            </a:r>
            <a:endParaRPr lang="en-US" altLang="ko-KR" sz="2400" dirty="0"/>
          </a:p>
          <a:p>
            <a:pPr lvl="1"/>
            <a:r>
              <a:rPr lang="ko-KR" altLang="en-US" dirty="0"/>
              <a:t>규제기관</a:t>
            </a:r>
            <a:r>
              <a:rPr lang="en-US" altLang="ko-KR" dirty="0"/>
              <a:t> : </a:t>
            </a:r>
            <a:r>
              <a:rPr lang="ko-KR" altLang="en-US" dirty="0" smtClean="0"/>
              <a:t>보건복지부</a:t>
            </a:r>
            <a:r>
              <a:rPr lang="en-US" altLang="ko-KR" dirty="0" smtClean="0"/>
              <a:t>(</a:t>
            </a:r>
            <a:r>
              <a:rPr lang="ko-KR" altLang="en-US" dirty="0" smtClean="0"/>
              <a:t>질병관리본부</a:t>
            </a:r>
            <a:r>
              <a:rPr lang="en-US" altLang="ko-KR" dirty="0" smtClean="0"/>
              <a:t>), </a:t>
            </a:r>
            <a:r>
              <a:rPr lang="ko-KR" altLang="en-US" dirty="0" err="1" smtClean="0"/>
              <a:t>식품의약품안전처</a:t>
            </a:r>
            <a:endParaRPr lang="en-US" altLang="ko-KR" dirty="0"/>
          </a:p>
          <a:p>
            <a:pPr lvl="1"/>
            <a:r>
              <a:rPr lang="ko-KR" altLang="en-US" dirty="0"/>
              <a:t>관련법령 </a:t>
            </a:r>
            <a:r>
              <a:rPr lang="en-US" altLang="ko-KR" dirty="0"/>
              <a:t>: </a:t>
            </a:r>
            <a:r>
              <a:rPr lang="ko-KR" altLang="en-US" dirty="0"/>
              <a:t>의료법</a:t>
            </a:r>
            <a:r>
              <a:rPr lang="en-US" altLang="ko-KR" dirty="0"/>
              <a:t>(37</a:t>
            </a:r>
            <a:r>
              <a:rPr lang="ko-KR" altLang="en-US" dirty="0"/>
              <a:t>조</a:t>
            </a:r>
            <a:r>
              <a:rPr lang="en-US" altLang="ko-KR" dirty="0"/>
              <a:t>),</a:t>
            </a:r>
            <a:r>
              <a:rPr lang="ko-KR" altLang="en-US" dirty="0"/>
              <a:t> </a:t>
            </a:r>
            <a:r>
              <a:rPr lang="ko-KR" altLang="en-US" dirty="0" smtClean="0"/>
              <a:t>진단용</a:t>
            </a:r>
            <a:r>
              <a:rPr lang="en-US" altLang="ko-KR" dirty="0" smtClean="0"/>
              <a:t> </a:t>
            </a:r>
            <a:r>
              <a:rPr lang="en-US" altLang="ko-KR" dirty="0"/>
              <a:t>RG</a:t>
            </a:r>
            <a:r>
              <a:rPr lang="ko-KR" altLang="en-US" dirty="0"/>
              <a:t>의</a:t>
            </a:r>
            <a:r>
              <a:rPr lang="en-US" altLang="ko-KR" dirty="0"/>
              <a:t> </a:t>
            </a:r>
            <a:r>
              <a:rPr lang="ko-KR" altLang="en-US" dirty="0"/>
              <a:t>안전관리에 </a:t>
            </a:r>
            <a:r>
              <a:rPr lang="ko-KR" altLang="en-US" dirty="0" smtClean="0"/>
              <a:t>관한 </a:t>
            </a:r>
            <a:r>
              <a:rPr lang="ko-KR" altLang="en-US" dirty="0"/>
              <a:t>규칙</a:t>
            </a:r>
            <a:r>
              <a:rPr lang="en-US" altLang="ko-KR" dirty="0"/>
              <a:t>,..</a:t>
            </a:r>
          </a:p>
          <a:p>
            <a:pPr lvl="2"/>
            <a:r>
              <a:rPr lang="ko-KR" altLang="en-US" dirty="0"/>
              <a:t>대상 </a:t>
            </a:r>
            <a:r>
              <a:rPr lang="en-US" altLang="ko-KR" dirty="0"/>
              <a:t>: </a:t>
            </a:r>
            <a:r>
              <a:rPr lang="ko-KR" altLang="en-US" dirty="0">
                <a:solidFill>
                  <a:srgbClr val="FF0000"/>
                </a:solidFill>
              </a:rPr>
              <a:t>의료기관의 진단용 </a:t>
            </a:r>
            <a:r>
              <a:rPr lang="en-US" altLang="ko-KR" dirty="0">
                <a:solidFill>
                  <a:srgbClr val="FF0000"/>
                </a:solidFill>
              </a:rPr>
              <a:t>RG </a:t>
            </a:r>
            <a:r>
              <a:rPr lang="ko-KR" altLang="en-US" dirty="0">
                <a:solidFill>
                  <a:srgbClr val="FF0000"/>
                </a:solidFill>
              </a:rPr>
              <a:t>이용</a:t>
            </a:r>
            <a:endParaRPr lang="en-US" altLang="ko-KR" dirty="0">
              <a:solidFill>
                <a:srgbClr val="FF0000"/>
              </a:solidFill>
            </a:endParaRPr>
          </a:p>
          <a:p>
            <a:pPr lvl="2"/>
            <a:r>
              <a:rPr lang="ko-KR" altLang="en-US" dirty="0"/>
              <a:t>시설 및 장비의 설치</a:t>
            </a:r>
            <a:r>
              <a:rPr lang="en-US" altLang="ko-KR" dirty="0"/>
              <a:t>, </a:t>
            </a:r>
            <a:r>
              <a:rPr lang="ko-KR" altLang="en-US" dirty="0"/>
              <a:t>운영 안전관리</a:t>
            </a:r>
            <a:r>
              <a:rPr lang="en-US" altLang="ko-KR" dirty="0"/>
              <a:t>(</a:t>
            </a:r>
            <a:r>
              <a:rPr lang="ko-KR" altLang="en-US" dirty="0"/>
              <a:t>신고</a:t>
            </a:r>
            <a:r>
              <a:rPr lang="en-US" altLang="ko-KR" dirty="0"/>
              <a:t>,</a:t>
            </a:r>
            <a:r>
              <a:rPr lang="ko-KR" altLang="en-US" dirty="0"/>
              <a:t>검사</a:t>
            </a:r>
            <a:r>
              <a:rPr lang="en-US" altLang="ko-KR" dirty="0"/>
              <a:t>, </a:t>
            </a:r>
            <a:r>
              <a:rPr lang="ko-KR" altLang="en-US" dirty="0"/>
              <a:t>측정 등</a:t>
            </a:r>
            <a:r>
              <a:rPr lang="en-US" altLang="ko-KR" dirty="0"/>
              <a:t>)</a:t>
            </a:r>
          </a:p>
          <a:p>
            <a:pPr lvl="2"/>
            <a:r>
              <a:rPr lang="ko-KR" altLang="en-US" dirty="0"/>
              <a:t>안전관리자 선임</a:t>
            </a:r>
            <a:r>
              <a:rPr lang="en-US" altLang="ko-KR" dirty="0"/>
              <a:t>, </a:t>
            </a:r>
            <a:r>
              <a:rPr lang="ko-KR" altLang="en-US" dirty="0"/>
              <a:t>종사자 피폭관리</a:t>
            </a:r>
            <a:r>
              <a:rPr lang="en-US" altLang="ko-KR" dirty="0"/>
              <a:t> </a:t>
            </a:r>
            <a:r>
              <a:rPr lang="ko-KR" altLang="en-US" dirty="0"/>
              <a:t>등</a:t>
            </a:r>
            <a:endParaRPr lang="en-US" altLang="ko-KR" dirty="0"/>
          </a:p>
          <a:p>
            <a:pPr lvl="2"/>
            <a:endParaRPr lang="en-US" altLang="ko-KR" dirty="0"/>
          </a:p>
          <a:p>
            <a:r>
              <a:rPr lang="ko-KR" altLang="en-US" sz="2400" dirty="0"/>
              <a:t>진단</a:t>
            </a:r>
            <a:r>
              <a:rPr lang="en-US" altLang="ko-KR" sz="2400" dirty="0"/>
              <a:t> RI/</a:t>
            </a:r>
            <a:r>
              <a:rPr lang="ko-KR" altLang="en-US" sz="2400" dirty="0"/>
              <a:t>치료 방사선 안전규제</a:t>
            </a:r>
            <a:endParaRPr lang="en-US" altLang="ko-KR" sz="2400" dirty="0"/>
          </a:p>
          <a:p>
            <a:pPr lvl="1"/>
            <a:r>
              <a:rPr lang="ko-KR" altLang="en-US" dirty="0"/>
              <a:t>규제기관 </a:t>
            </a:r>
            <a:r>
              <a:rPr lang="en-US" altLang="ko-KR" dirty="0"/>
              <a:t>: </a:t>
            </a:r>
            <a:r>
              <a:rPr lang="ko-KR" altLang="en-US" dirty="0"/>
              <a:t>원자력안전위원회</a:t>
            </a:r>
            <a:r>
              <a:rPr lang="en-US" altLang="ko-KR" dirty="0"/>
              <a:t>(NSSC), </a:t>
            </a:r>
            <a:r>
              <a:rPr lang="ko-KR" altLang="en-US" dirty="0" smtClean="0"/>
              <a:t>한</a:t>
            </a:r>
            <a:r>
              <a:rPr lang="ko-KR" altLang="en-US" dirty="0"/>
              <a:t>국</a:t>
            </a:r>
            <a:r>
              <a:rPr lang="ko-KR" altLang="en-US" dirty="0" smtClean="0"/>
              <a:t>원자력안전기술원</a:t>
            </a:r>
            <a:r>
              <a:rPr lang="en-US" altLang="ko-KR" dirty="0"/>
              <a:t>(KINS)</a:t>
            </a:r>
          </a:p>
          <a:p>
            <a:pPr lvl="1"/>
            <a:r>
              <a:rPr lang="ko-KR" altLang="en-US" dirty="0"/>
              <a:t>관련법령 </a:t>
            </a:r>
            <a:r>
              <a:rPr lang="en-US" altLang="ko-KR" dirty="0"/>
              <a:t>: </a:t>
            </a:r>
            <a:r>
              <a:rPr lang="ko-KR" altLang="en-US" dirty="0"/>
              <a:t>원자력안전법</a:t>
            </a:r>
            <a:r>
              <a:rPr lang="en-US" altLang="ko-KR" dirty="0"/>
              <a:t>, </a:t>
            </a:r>
            <a:r>
              <a:rPr lang="ko-KR" altLang="en-US" dirty="0"/>
              <a:t>시행령</a:t>
            </a:r>
            <a:r>
              <a:rPr lang="en-US" altLang="ko-KR" dirty="0"/>
              <a:t>, </a:t>
            </a:r>
            <a:r>
              <a:rPr lang="ko-KR" altLang="en-US" dirty="0"/>
              <a:t>시행규칙</a:t>
            </a:r>
            <a:r>
              <a:rPr lang="en-US" altLang="ko-KR" dirty="0"/>
              <a:t>, </a:t>
            </a:r>
            <a:r>
              <a:rPr lang="ko-KR" altLang="en-US" dirty="0"/>
              <a:t>방사선규칙</a:t>
            </a:r>
            <a:r>
              <a:rPr lang="en-US" altLang="ko-KR" dirty="0"/>
              <a:t>, </a:t>
            </a:r>
            <a:r>
              <a:rPr lang="ko-KR" altLang="en-US" dirty="0"/>
              <a:t>의료분야의 방사선 안전관리에 관한 </a:t>
            </a:r>
            <a:r>
              <a:rPr lang="ko-KR" altLang="en-US" dirty="0" smtClean="0"/>
              <a:t>기술기준</a:t>
            </a:r>
            <a:r>
              <a:rPr lang="en-US" altLang="ko-KR" dirty="0" smtClean="0"/>
              <a:t>(</a:t>
            </a:r>
            <a:r>
              <a:rPr lang="ko-KR" altLang="en-US" dirty="0" smtClean="0"/>
              <a:t>고시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pPr lvl="2"/>
            <a:r>
              <a:rPr lang="ko-KR" altLang="en-US" dirty="0"/>
              <a:t>대상 </a:t>
            </a:r>
            <a:r>
              <a:rPr lang="en-US" altLang="ko-KR" dirty="0"/>
              <a:t>: RI</a:t>
            </a:r>
            <a:r>
              <a:rPr lang="ko-KR" altLang="en-US" dirty="0"/>
              <a:t>이용 진단 및 치료</a:t>
            </a:r>
            <a:r>
              <a:rPr lang="en-US" altLang="ko-KR" dirty="0"/>
              <a:t>, RG </a:t>
            </a:r>
            <a:r>
              <a:rPr lang="ko-KR" altLang="en-US" dirty="0"/>
              <a:t>이용 치료</a:t>
            </a:r>
            <a:endParaRPr lang="en-US" altLang="ko-KR" dirty="0"/>
          </a:p>
          <a:p>
            <a:pPr lvl="2"/>
            <a:r>
              <a:rPr lang="ko-KR" altLang="en-US" dirty="0"/>
              <a:t>시설 및 </a:t>
            </a:r>
            <a:r>
              <a:rPr lang="ko-KR" altLang="en-US" dirty="0" smtClean="0"/>
              <a:t>장비 </a:t>
            </a:r>
            <a:r>
              <a:rPr lang="ko-KR" altLang="en-US" dirty="0"/>
              <a:t>설치</a:t>
            </a:r>
            <a:r>
              <a:rPr lang="en-US" altLang="ko-KR" dirty="0"/>
              <a:t>, </a:t>
            </a:r>
            <a:r>
              <a:rPr lang="ko-KR" altLang="en-US" dirty="0"/>
              <a:t>운영 안전관리</a:t>
            </a:r>
            <a:r>
              <a:rPr lang="en-US" altLang="ko-KR" dirty="0"/>
              <a:t>(</a:t>
            </a:r>
            <a:r>
              <a:rPr lang="ko-KR" altLang="en-US" dirty="0"/>
              <a:t>허가</a:t>
            </a:r>
            <a:r>
              <a:rPr lang="en-US" altLang="ko-KR" dirty="0"/>
              <a:t>/</a:t>
            </a:r>
            <a:r>
              <a:rPr lang="ko-KR" altLang="en-US" dirty="0"/>
              <a:t>신고</a:t>
            </a:r>
            <a:r>
              <a:rPr lang="en-US" altLang="ko-KR" dirty="0"/>
              <a:t>,</a:t>
            </a:r>
            <a:r>
              <a:rPr lang="ko-KR" altLang="en-US" dirty="0"/>
              <a:t>검사 등</a:t>
            </a:r>
            <a:r>
              <a:rPr lang="en-US" altLang="ko-KR" dirty="0"/>
              <a:t>)</a:t>
            </a:r>
          </a:p>
          <a:p>
            <a:pPr lvl="2"/>
            <a:r>
              <a:rPr lang="ko-KR" altLang="en-US" dirty="0"/>
              <a:t>안전관리자 선임</a:t>
            </a:r>
            <a:r>
              <a:rPr lang="en-US" altLang="ko-KR" dirty="0"/>
              <a:t>, </a:t>
            </a:r>
            <a:r>
              <a:rPr lang="ko-KR" altLang="en-US" dirty="0"/>
              <a:t>종사자 안전관리</a:t>
            </a:r>
            <a:r>
              <a:rPr lang="en-US" altLang="ko-KR" dirty="0"/>
              <a:t>(</a:t>
            </a:r>
            <a:r>
              <a:rPr lang="ko-KR" altLang="en-US" dirty="0"/>
              <a:t>피폭관리</a:t>
            </a:r>
            <a:r>
              <a:rPr lang="en-US" altLang="ko-KR" dirty="0"/>
              <a:t>,</a:t>
            </a:r>
            <a:r>
              <a:rPr lang="ko-KR" altLang="en-US" dirty="0"/>
              <a:t>교육</a:t>
            </a:r>
            <a:r>
              <a:rPr lang="en-US" altLang="ko-KR" dirty="0"/>
              <a:t>,</a:t>
            </a:r>
            <a:r>
              <a:rPr lang="ko-KR" altLang="en-US" dirty="0"/>
              <a:t>건강진단 등</a:t>
            </a:r>
            <a:r>
              <a:rPr lang="en-US" altLang="ko-KR" dirty="0"/>
              <a:t>)</a:t>
            </a:r>
          </a:p>
          <a:p>
            <a:pPr lvl="2"/>
            <a:r>
              <a:rPr lang="ko-KR" altLang="en-US" dirty="0" smtClean="0"/>
              <a:t>방사선</a:t>
            </a:r>
            <a:r>
              <a:rPr lang="en-US" altLang="ko-KR" dirty="0" smtClean="0"/>
              <a:t> </a:t>
            </a:r>
            <a:r>
              <a:rPr lang="ko-KR" altLang="en-US" dirty="0"/>
              <a:t>치료기기 </a:t>
            </a:r>
            <a:r>
              <a:rPr lang="ko-KR" altLang="en-US" dirty="0" smtClean="0"/>
              <a:t>품질관리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방사성동위원소 투여환자 안전관리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19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9953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의료방사선 안전규제 절차</a:t>
            </a:r>
            <a:r>
              <a:rPr lang="en-US" altLang="ko-KR" sz="3400" dirty="0" smtClean="0"/>
              <a:t>(</a:t>
            </a:r>
            <a:r>
              <a:rPr lang="ko-KR" altLang="en-US" sz="3400" dirty="0" err="1" smtClean="0"/>
              <a:t>원안법</a:t>
            </a:r>
            <a:r>
              <a:rPr lang="en-US" altLang="ko-KR" sz="3400" dirty="0" smtClean="0"/>
              <a:t>)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00113"/>
            <a:ext cx="8363272" cy="5248275"/>
          </a:xfrm>
        </p:spPr>
        <p:txBody>
          <a:bodyPr/>
          <a:lstStyle/>
          <a:p>
            <a:r>
              <a:rPr lang="ko-KR" altLang="en-US" sz="2400" dirty="0" smtClean="0"/>
              <a:t>의료기관 </a:t>
            </a:r>
            <a:r>
              <a:rPr lang="en-US" altLang="ko-KR" sz="2400" dirty="0" smtClean="0"/>
              <a:t>RI/RG </a:t>
            </a:r>
            <a:r>
              <a:rPr lang="ko-KR" altLang="en-US" sz="2400" dirty="0"/>
              <a:t>사용</a:t>
            </a:r>
            <a:r>
              <a:rPr lang="en-US" altLang="ko-KR" sz="2400" dirty="0"/>
              <a:t>(</a:t>
            </a:r>
            <a:r>
              <a:rPr lang="ko-KR" altLang="en-US" sz="2400" dirty="0"/>
              <a:t>변경</a:t>
            </a:r>
            <a:r>
              <a:rPr lang="en-US" altLang="ko-KR" sz="2400" dirty="0"/>
              <a:t>)</a:t>
            </a:r>
            <a:r>
              <a:rPr lang="ko-KR" altLang="en-US" sz="2400" dirty="0"/>
              <a:t>허가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원안법</a:t>
            </a:r>
            <a:r>
              <a:rPr lang="ko-KR" altLang="en-US" sz="2400" dirty="0"/>
              <a:t> 제</a:t>
            </a:r>
            <a:r>
              <a:rPr lang="en-US" altLang="ko-KR" sz="2400" dirty="0"/>
              <a:t>53</a:t>
            </a:r>
            <a:r>
              <a:rPr lang="ko-KR" altLang="en-US" sz="2400" dirty="0"/>
              <a:t>조</a:t>
            </a:r>
            <a:r>
              <a:rPr lang="en-US" altLang="ko-KR" sz="2400" dirty="0"/>
              <a:t>)</a:t>
            </a:r>
          </a:p>
          <a:p>
            <a:pPr lvl="1"/>
            <a:r>
              <a:rPr lang="en-US" altLang="ko-KR" dirty="0"/>
              <a:t> </a:t>
            </a:r>
            <a:r>
              <a:rPr lang="ko-KR" altLang="en-US" dirty="0"/>
              <a:t>인허가 절차</a:t>
            </a:r>
            <a:endParaRPr lang="en-US" altLang="ko-KR" dirty="0"/>
          </a:p>
          <a:p>
            <a:pPr lvl="2">
              <a:lnSpc>
                <a:spcPct val="120000"/>
              </a:lnSpc>
            </a:pPr>
            <a:r>
              <a:rPr lang="ko-KR" altLang="en-US" dirty="0">
                <a:latin typeface="+mn-ea"/>
              </a:rPr>
              <a:t>사용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변경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허가 신청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방사선안전보고서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안전관리규정 </a:t>
            </a:r>
            <a:r>
              <a:rPr lang="ko-KR" altLang="en-US" dirty="0">
                <a:latin typeface="+mn-ea"/>
              </a:rPr>
              <a:t>제출</a:t>
            </a:r>
            <a:r>
              <a:rPr lang="en-US" altLang="ko-KR" dirty="0" smtClean="0">
                <a:latin typeface="+mn-ea"/>
              </a:rPr>
              <a:t>) → </a:t>
            </a:r>
            <a:r>
              <a:rPr lang="ko-KR" altLang="en-US" dirty="0" smtClean="0">
                <a:latin typeface="+mn-ea"/>
              </a:rPr>
              <a:t>안전심사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허가증 발급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시설검사 신청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시설검사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현장</a:t>
            </a:r>
            <a:r>
              <a:rPr lang="en-US" altLang="ko-KR" dirty="0">
                <a:latin typeface="+mn-ea"/>
              </a:rPr>
              <a:t>/</a:t>
            </a:r>
            <a:r>
              <a:rPr lang="ko-KR" altLang="en-US" dirty="0">
                <a:latin typeface="+mn-ea"/>
              </a:rPr>
              <a:t>서면</a:t>
            </a:r>
            <a:r>
              <a:rPr lang="en-US" altLang="ko-KR" dirty="0">
                <a:latin typeface="+mn-ea"/>
              </a:rPr>
              <a:t>)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검사합격</a:t>
            </a:r>
            <a:r>
              <a:rPr lang="en-US" altLang="ko-KR" dirty="0" smtClean="0">
                <a:latin typeface="+mn-ea"/>
              </a:rPr>
              <a:t> → </a:t>
            </a:r>
            <a:r>
              <a:rPr lang="ko-KR" altLang="en-US" dirty="0" smtClean="0">
                <a:latin typeface="+mn-ea"/>
              </a:rPr>
              <a:t>시설사용 </a:t>
            </a:r>
            <a:r>
              <a:rPr lang="ko-KR" altLang="en-US" dirty="0">
                <a:latin typeface="+mn-ea"/>
              </a:rPr>
              <a:t>개시신고</a:t>
            </a: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시설사용</a:t>
            </a:r>
            <a:r>
              <a:rPr lang="en-US" altLang="ko-KR" dirty="0" smtClean="0">
                <a:latin typeface="+mn-ea"/>
              </a:rPr>
              <a:t> → </a:t>
            </a:r>
            <a:r>
              <a:rPr lang="ko-KR" altLang="en-US" dirty="0" smtClean="0">
                <a:latin typeface="+mn-ea"/>
              </a:rPr>
              <a:t>정기검사</a:t>
            </a:r>
            <a:r>
              <a:rPr lang="en-US" altLang="ko-KR" dirty="0">
                <a:latin typeface="+mn-ea"/>
              </a:rPr>
              <a:t>(1,3,5</a:t>
            </a:r>
            <a:r>
              <a:rPr lang="ko-KR" altLang="en-US" dirty="0">
                <a:latin typeface="+mn-ea"/>
              </a:rPr>
              <a:t>년 검사주기</a:t>
            </a:r>
            <a:r>
              <a:rPr lang="en-US" altLang="ko-KR" dirty="0">
                <a:latin typeface="+mn-ea"/>
              </a:rPr>
              <a:t>,</a:t>
            </a:r>
            <a:r>
              <a:rPr lang="ko-KR" altLang="en-US" dirty="0">
                <a:latin typeface="+mn-ea"/>
              </a:rPr>
              <a:t>현장</a:t>
            </a:r>
            <a:r>
              <a:rPr lang="en-US" altLang="ko-KR" dirty="0">
                <a:latin typeface="+mn-ea"/>
              </a:rPr>
              <a:t>/</a:t>
            </a:r>
            <a:r>
              <a:rPr lang="ko-KR" altLang="en-US" dirty="0">
                <a:latin typeface="+mn-ea"/>
              </a:rPr>
              <a:t>서면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 </a:t>
            </a:r>
            <a:endParaRPr lang="en-US" altLang="ko-KR" dirty="0">
              <a:latin typeface="+mn-ea"/>
            </a:endParaRPr>
          </a:p>
          <a:p>
            <a:pPr lvl="2"/>
            <a:endParaRPr lang="en-US" altLang="ko-KR" dirty="0">
              <a:latin typeface="+mn-ea"/>
            </a:endParaRPr>
          </a:p>
          <a:p>
            <a:pPr lvl="1"/>
            <a:r>
              <a:rPr lang="ko-KR" altLang="en-US" dirty="0"/>
              <a:t>허가조건 </a:t>
            </a:r>
            <a:r>
              <a:rPr lang="en-US" altLang="ko-KR" dirty="0"/>
              <a:t>: </a:t>
            </a:r>
            <a:r>
              <a:rPr lang="ko-KR" altLang="en-US" dirty="0"/>
              <a:t>시설</a:t>
            </a:r>
            <a:r>
              <a:rPr lang="en-US" altLang="ko-KR" dirty="0"/>
              <a:t>, </a:t>
            </a:r>
            <a:r>
              <a:rPr lang="ko-KR" altLang="en-US" dirty="0"/>
              <a:t>피폭선량</a:t>
            </a:r>
            <a:r>
              <a:rPr lang="en-US" altLang="ko-KR" dirty="0"/>
              <a:t>, </a:t>
            </a:r>
            <a:r>
              <a:rPr lang="ko-KR" altLang="en-US" dirty="0"/>
              <a:t>장비 및 인력</a:t>
            </a:r>
            <a:endParaRPr lang="en-US" altLang="ko-KR" dirty="0"/>
          </a:p>
          <a:p>
            <a:pPr lvl="2"/>
            <a:r>
              <a:rPr lang="ko-KR" altLang="en-US" dirty="0"/>
              <a:t>시설 </a:t>
            </a:r>
            <a:r>
              <a:rPr lang="en-US" altLang="ko-KR" dirty="0"/>
              <a:t>: </a:t>
            </a:r>
            <a:r>
              <a:rPr lang="ko-KR" altLang="en-US" dirty="0"/>
              <a:t>시설 안전기준 충족</a:t>
            </a:r>
            <a:endParaRPr lang="en-US" altLang="ko-KR" dirty="0"/>
          </a:p>
          <a:p>
            <a:pPr lvl="3"/>
            <a:r>
              <a:rPr lang="ko-KR" altLang="en-US" dirty="0"/>
              <a:t>내구</a:t>
            </a:r>
            <a:r>
              <a:rPr lang="en-US" altLang="ko-KR" dirty="0"/>
              <a:t>(</a:t>
            </a:r>
            <a:r>
              <a:rPr lang="ko-KR" altLang="en-US" dirty="0"/>
              <a:t>화</a:t>
            </a:r>
            <a:r>
              <a:rPr lang="en-US" altLang="ko-KR" dirty="0"/>
              <a:t>)</a:t>
            </a:r>
            <a:r>
              <a:rPr lang="ko-KR" altLang="en-US" dirty="0"/>
              <a:t>성</a:t>
            </a:r>
            <a:r>
              <a:rPr lang="en-US" altLang="ko-KR" dirty="0"/>
              <a:t>, </a:t>
            </a:r>
            <a:r>
              <a:rPr lang="ko-KR" altLang="en-US" dirty="0"/>
              <a:t>차폐기준</a:t>
            </a:r>
            <a:r>
              <a:rPr lang="en-US" altLang="ko-KR" dirty="0"/>
              <a:t>(</a:t>
            </a:r>
            <a:r>
              <a:rPr lang="ko-KR" altLang="en-US" dirty="0"/>
              <a:t>작업 및 일반구역</a:t>
            </a:r>
            <a:r>
              <a:rPr lang="en-US" altLang="ko-KR" dirty="0"/>
              <a:t>), </a:t>
            </a:r>
            <a:r>
              <a:rPr lang="ko-KR" altLang="en-US" dirty="0"/>
              <a:t>안전설비</a:t>
            </a:r>
            <a:r>
              <a:rPr lang="en-US" altLang="ko-KR" dirty="0"/>
              <a:t>,</a:t>
            </a:r>
            <a:r>
              <a:rPr lang="ko-KR" altLang="en-US" dirty="0"/>
              <a:t>출입관리</a:t>
            </a:r>
            <a:r>
              <a:rPr lang="en-US" altLang="ko-KR" dirty="0"/>
              <a:t>(</a:t>
            </a:r>
            <a:r>
              <a:rPr lang="ko-KR" altLang="en-US" dirty="0"/>
              <a:t>제한</a:t>
            </a:r>
            <a:r>
              <a:rPr lang="en-US" altLang="ko-KR" dirty="0"/>
              <a:t>)</a:t>
            </a:r>
            <a:r>
              <a:rPr lang="ko-KR" altLang="en-US" dirty="0"/>
              <a:t>시설</a:t>
            </a:r>
            <a:r>
              <a:rPr lang="en-US" altLang="ko-KR" dirty="0"/>
              <a:t>,</a:t>
            </a:r>
            <a:r>
              <a:rPr lang="ko-KR" altLang="en-US" dirty="0"/>
              <a:t>표지부착 등</a:t>
            </a:r>
            <a:endParaRPr lang="en-US" altLang="ko-KR" dirty="0"/>
          </a:p>
          <a:p>
            <a:pPr lvl="2"/>
            <a:r>
              <a:rPr lang="ko-KR" altLang="en-US" dirty="0"/>
              <a:t>피폭선량 </a:t>
            </a:r>
            <a:r>
              <a:rPr lang="en-US" altLang="ko-KR" dirty="0"/>
              <a:t>: </a:t>
            </a:r>
            <a:r>
              <a:rPr lang="ko-KR" altLang="en-US" dirty="0"/>
              <a:t>선량한도 충족</a:t>
            </a:r>
            <a:r>
              <a:rPr lang="en-US" altLang="ko-KR" dirty="0"/>
              <a:t>(</a:t>
            </a:r>
            <a:r>
              <a:rPr lang="ko-KR" altLang="en-US" dirty="0"/>
              <a:t>종사자 </a:t>
            </a:r>
            <a:r>
              <a:rPr lang="en-US" altLang="ko-KR" dirty="0"/>
              <a:t>20mSv/</a:t>
            </a:r>
            <a:r>
              <a:rPr lang="ko-KR" altLang="en-US" dirty="0"/>
              <a:t>일반인</a:t>
            </a:r>
            <a:r>
              <a:rPr lang="en-US" altLang="ko-KR" dirty="0"/>
              <a:t> 1mSv)</a:t>
            </a:r>
          </a:p>
          <a:p>
            <a:pPr lvl="2"/>
            <a:r>
              <a:rPr lang="ko-KR" altLang="en-US" dirty="0"/>
              <a:t>장비 </a:t>
            </a:r>
            <a:r>
              <a:rPr lang="en-US" altLang="ko-KR" dirty="0"/>
              <a:t>: </a:t>
            </a:r>
            <a:r>
              <a:rPr lang="ko-KR" altLang="en-US" dirty="0"/>
              <a:t>방사선</a:t>
            </a:r>
            <a:r>
              <a:rPr lang="en-US" altLang="ko-KR" dirty="0"/>
              <a:t>(</a:t>
            </a:r>
            <a:r>
              <a:rPr lang="ko-KR" altLang="en-US" dirty="0"/>
              <a:t>능</a:t>
            </a:r>
            <a:r>
              <a:rPr lang="en-US" altLang="ko-KR" dirty="0"/>
              <a:t>)</a:t>
            </a:r>
            <a:r>
              <a:rPr lang="ko-KR" altLang="en-US" dirty="0"/>
              <a:t> 측정기</a:t>
            </a:r>
            <a:r>
              <a:rPr lang="en-US" altLang="ko-KR" dirty="0"/>
              <a:t>/</a:t>
            </a:r>
            <a:r>
              <a:rPr lang="ko-KR" altLang="en-US" dirty="0"/>
              <a:t>운반차량 확보</a:t>
            </a:r>
            <a:endParaRPr lang="en-US" altLang="ko-KR" dirty="0"/>
          </a:p>
          <a:p>
            <a:pPr lvl="2"/>
            <a:r>
              <a:rPr lang="ko-KR" altLang="en-US" dirty="0"/>
              <a:t>인력 </a:t>
            </a:r>
            <a:r>
              <a:rPr lang="en-US" altLang="ko-KR" dirty="0"/>
              <a:t>: </a:t>
            </a:r>
            <a:r>
              <a:rPr lang="ko-KR" altLang="en-US" dirty="0"/>
              <a:t>방사선 안전관리</a:t>
            </a:r>
            <a:r>
              <a:rPr lang="en-US" altLang="ko-KR" dirty="0"/>
              <a:t> </a:t>
            </a:r>
            <a:r>
              <a:rPr lang="ko-KR" altLang="en-US" dirty="0"/>
              <a:t>인력기준 충족</a:t>
            </a:r>
            <a:r>
              <a:rPr lang="en-US" altLang="ko-KR" dirty="0"/>
              <a:t>(</a:t>
            </a:r>
            <a:r>
              <a:rPr lang="ko-KR" altLang="en-US" dirty="0"/>
              <a:t>면허 소지자</a:t>
            </a:r>
            <a:r>
              <a:rPr lang="en-US" altLang="ko-KR" dirty="0"/>
              <a:t>)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20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0965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</a:t>
            </a:r>
            <a:r>
              <a:rPr lang="ko-KR" altLang="en-US" sz="3400" dirty="0" smtClean="0"/>
              <a:t>관련 법령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00113"/>
            <a:ext cx="8507288" cy="5625231"/>
          </a:xfrm>
        </p:spPr>
        <p:txBody>
          <a:bodyPr/>
          <a:lstStyle/>
          <a:p>
            <a:r>
              <a:rPr lang="ko-KR" altLang="en-US" sz="2400" dirty="0" smtClean="0"/>
              <a:t>원자력안전법</a:t>
            </a:r>
            <a:endParaRPr lang="en-US" altLang="ko-KR" sz="2400" dirty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53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방사성동위원소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방사선발생장치 사용 등의 허가 등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방사선안전보고서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안전관리규정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55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허가기준 등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시설안전기준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피폭선량 관리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선량한도 준수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장비 및 인력기준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56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검사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시설검사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현장</a:t>
            </a:r>
            <a:r>
              <a:rPr lang="en-US" altLang="ko-KR" dirty="0" smtClean="0"/>
              <a:t>/</a:t>
            </a:r>
            <a:r>
              <a:rPr lang="ko-KR" altLang="en-US" dirty="0" smtClean="0"/>
              <a:t>서면</a:t>
            </a:r>
            <a:endParaRPr lang="en-US" altLang="ko-KR" dirty="0"/>
          </a:p>
          <a:p>
            <a:pPr lvl="2"/>
            <a:r>
              <a:rPr lang="ko-KR" altLang="en-US" dirty="0" smtClean="0"/>
              <a:t>정기검사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현장</a:t>
            </a:r>
            <a:r>
              <a:rPr lang="en-US" altLang="ko-KR" dirty="0" smtClean="0"/>
              <a:t>/</a:t>
            </a:r>
            <a:r>
              <a:rPr lang="ko-KR" altLang="en-US" dirty="0" smtClean="0"/>
              <a:t>서면 </a:t>
            </a:r>
            <a:r>
              <a:rPr lang="en-US" altLang="ko-KR" dirty="0" smtClean="0"/>
              <a:t>(1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3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5</a:t>
            </a:r>
            <a:r>
              <a:rPr lang="ko-KR" altLang="en-US" dirty="0" smtClean="0"/>
              <a:t>년 주기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59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기준준수 의무 등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시설기준</a:t>
            </a:r>
            <a:endParaRPr lang="en-US" altLang="ko-KR" dirty="0"/>
          </a:p>
          <a:p>
            <a:pPr lvl="2"/>
            <a:r>
              <a:rPr lang="ko-KR" altLang="en-US" dirty="0" smtClean="0"/>
              <a:t>취급기준</a:t>
            </a:r>
            <a:endParaRPr lang="en-US" altLang="ko-KR" dirty="0"/>
          </a:p>
          <a:p>
            <a:pPr lvl="2"/>
            <a:endParaRPr lang="en-US" altLang="ko-KR" dirty="0"/>
          </a:p>
          <a:p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21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427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안전규제 </a:t>
            </a:r>
            <a:r>
              <a:rPr lang="ko-KR" altLang="en-US" sz="3400" dirty="0" smtClean="0"/>
              <a:t>관련 법령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4833143"/>
          </a:xfrm>
        </p:spPr>
        <p:txBody>
          <a:bodyPr/>
          <a:lstStyle/>
          <a:p>
            <a:r>
              <a:rPr lang="ko-KR" altLang="en-US" sz="2400" dirty="0" smtClean="0"/>
              <a:t>방사선안전관리 등의 기술기준에 관한 규칙</a:t>
            </a:r>
            <a:r>
              <a:rPr lang="en-US" altLang="ko-KR" sz="2400" dirty="0" smtClean="0"/>
              <a:t>(2013.12.19)</a:t>
            </a:r>
            <a:endParaRPr lang="en-US" altLang="ko-KR" sz="2400" dirty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50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의료방사선 방호 및 관리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의료피폭의 관리대상 및 범위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정당화</a:t>
            </a:r>
            <a:endParaRPr lang="en-US" altLang="ko-KR" dirty="0"/>
          </a:p>
          <a:p>
            <a:pPr lvl="2"/>
            <a:r>
              <a:rPr lang="ko-KR" altLang="en-US" dirty="0" smtClean="0"/>
              <a:t>최적</a:t>
            </a:r>
            <a:r>
              <a:rPr lang="ko-KR" altLang="en-US" dirty="0"/>
              <a:t>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51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사용자의 책임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52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의료방사선 품질관리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의료방사선 품질관리를 위한 전문인력 확보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53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방사성동위원소 투여환자 안전관리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격리</a:t>
            </a:r>
            <a:r>
              <a:rPr lang="en-US" altLang="ko-KR" dirty="0" smtClean="0"/>
              <a:t>/</a:t>
            </a:r>
            <a:r>
              <a:rPr lang="ko-KR" altLang="en-US" dirty="0" smtClean="0"/>
              <a:t>퇴원 기준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잔류 방사능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방사선량률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배출관리기준 준수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</a:t>
            </a:r>
            <a:r>
              <a:rPr lang="en-US" altLang="ko-KR" dirty="0" smtClean="0"/>
              <a:t>54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임신 또는 모유 수유중인 여성</a:t>
            </a:r>
            <a:r>
              <a:rPr lang="en-US" altLang="ko-KR" dirty="0" smtClean="0"/>
              <a:t>)</a:t>
            </a:r>
          </a:p>
          <a:p>
            <a:pPr lvl="1"/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22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5488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</a:t>
            </a:r>
            <a:r>
              <a:rPr lang="ko-KR" altLang="en-US" sz="3400" dirty="0" smtClean="0"/>
              <a:t>고시 개정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23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9" name="내용 개체 틀 2"/>
          <p:cNvSpPr txBox="1">
            <a:spLocks/>
          </p:cNvSpPr>
          <p:nvPr/>
        </p:nvSpPr>
        <p:spPr bwMode="auto">
          <a:xfrm>
            <a:off x="457200" y="1296353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l"/>
              <a:defRPr sz="20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SzPct val="90000"/>
              <a:buFont typeface="맑은 고딕" pitchFamily="50" charset="-127"/>
              <a:buChar char="⇒"/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marR="0" lvl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640B6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의료방사선 고시 개정 추진 경위</a:t>
            </a:r>
            <a:endParaRPr kumimoji="0" lang="en-US" altLang="ko-KR" sz="2400" b="1" i="0" u="none" strike="noStrike" kern="0" cap="none" spc="0" normalizeH="0" baseline="0" noProof="0" dirty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고시 개정 초안 작성 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(2014.03.)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의료분야 관련 학회 의견수렴 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(2014.04~06.)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품질관리 및 전문인력 요건 개발을 위한 관계자 </a:t>
            </a:r>
            <a:r>
              <a:rPr kumimoji="0" lang="ko-KR" alt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워크샵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(04.04)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핵의학분야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 제도개선을 위한 실무자 초청 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KINS </a:t>
            </a:r>
            <a:r>
              <a:rPr kumimoji="0" lang="ko-KR" alt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워크샵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(07.25)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원자력안전위원회 심의 의결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(09.12, 10.10)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고시 개정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안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 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행정예고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(10.16)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원안위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 자체규제심사위원회 심의 의결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(2015.01.20)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법제처 사전검토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(2015.03.03)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총리실 규제예비심사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(2015.03.06)</a:t>
            </a:r>
            <a:endParaRPr kumimoji="0" lang="en-US" altLang="ko-KR" sz="2000" b="0" i="0" u="none" strike="noStrike" kern="0" cap="none" spc="0" normalizeH="0" baseline="0" noProof="0" dirty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고시 공포 및 시행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(2015.04.01)</a:t>
            </a:r>
          </a:p>
        </p:txBody>
      </p:sp>
    </p:spTree>
    <p:extLst>
      <p:ext uri="{BB962C8B-B14F-4D97-AF65-F5344CB8AC3E}">
        <p14:creationId xmlns:p14="http://schemas.microsoft.com/office/powerpoint/2010/main" val="101582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</a:t>
            </a:r>
            <a:r>
              <a:rPr lang="ko-KR" altLang="en-US" sz="3400" dirty="0" smtClean="0"/>
              <a:t>고시 주요 개정 내용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24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6" name="내용 개체 틀 3"/>
          <p:cNvSpPr txBox="1">
            <a:spLocks/>
          </p:cNvSpPr>
          <p:nvPr/>
        </p:nvSpPr>
        <p:spPr bwMode="auto">
          <a:xfrm>
            <a:off x="457200" y="1306512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l"/>
              <a:defRPr sz="20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SzPct val="90000"/>
              <a:buFont typeface="맑은 고딕" pitchFamily="50" charset="-127"/>
              <a:buChar char="⇒"/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1640B6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방사선 치료기기 품질관리 제도 정비</a:t>
            </a:r>
            <a:endParaRPr kumimoji="0" lang="en-US" altLang="ko-KR" sz="2400" b="1" i="0" u="none" strike="noStrike" kern="0" cap="none" spc="0" normalizeH="0" baseline="0" noProof="0" dirty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5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품질관리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6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취급절차서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제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7</a:t>
            </a: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조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(</a:t>
            </a: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방사선기기 안전요건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8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방사선량 교정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제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9</a:t>
            </a: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조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(</a:t>
            </a:r>
            <a:r>
              <a:rPr lang="ko-KR" altLang="en-US" kern="0" dirty="0" smtClean="0">
                <a:solidFill>
                  <a:srgbClr val="2B166E"/>
                </a:solidFill>
                <a:latin typeface="맑은 고딕"/>
              </a:rPr>
              <a:t>의료방사선 품질관리 인력 등</a:t>
            </a:r>
            <a:r>
              <a:rPr lang="en-US" altLang="ko-KR" kern="0" dirty="0" smtClean="0">
                <a:solidFill>
                  <a:srgbClr val="2B166E"/>
                </a:solidFill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10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교정장비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6978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</a:t>
            </a:r>
            <a:r>
              <a:rPr lang="ko-KR" altLang="en-US" sz="3400" dirty="0" smtClean="0"/>
              <a:t>고시 주요 개정 내용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25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6" name="내용 개체 틀 3"/>
          <p:cNvSpPr txBox="1">
            <a:spLocks/>
          </p:cNvSpPr>
          <p:nvPr/>
        </p:nvSpPr>
        <p:spPr bwMode="auto">
          <a:xfrm>
            <a:off x="457200" y="1306512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l"/>
              <a:defRPr sz="20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SzPct val="90000"/>
              <a:buFont typeface="맑은 고딕" pitchFamily="50" charset="-127"/>
              <a:buChar char="⇒"/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1640B6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비 밀봉 </a:t>
            </a:r>
            <a:r>
              <a:rPr kumimoji="0" lang="en-US" altLang="ko-KR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RI</a:t>
            </a:r>
            <a:r>
              <a:rPr kumimoji="0" lang="en-US" altLang="ko-KR" sz="2400" b="1" i="0" u="none" strike="noStrike" kern="0" cap="none" spc="0" normalizeH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ko-KR" altLang="en-US" sz="2400" b="1" i="0" u="none" strike="noStrike" kern="0" cap="none" spc="0" normalizeH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투여환자 안전관리 강화</a:t>
            </a:r>
            <a:endParaRPr kumimoji="0" lang="en-US" altLang="ko-KR" sz="2400" b="1" i="0" u="none" strike="noStrike" kern="0" cap="none" spc="0" normalizeH="0" baseline="0" noProof="0" dirty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12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진료환자의 격리 및 퇴원 기준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제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13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조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(</a:t>
            </a:r>
            <a:r>
              <a:rPr kumimoji="0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진료환자의 배설물</a:t>
            </a:r>
            <a:r>
              <a:rPr kumimoji="0" lang="en-US" altLang="ko-K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B166E"/>
                </a:solidFill>
                <a:effectLst/>
                <a:uLnTx/>
                <a:uFillTx/>
                <a:latin typeface="맑은 고딕"/>
              </a:rPr>
              <a:t>)</a:t>
            </a: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2000" b="0" i="0" u="none" strike="noStrike" kern="0" cap="none" spc="0" normalizeH="0" baseline="0" noProof="0" dirty="0" smtClean="0">
              <a:ln>
                <a:noFill/>
              </a:ln>
              <a:solidFill>
                <a:srgbClr val="2B166E"/>
              </a:solidFill>
              <a:effectLst/>
              <a:uLnTx/>
              <a:uFillTx/>
              <a:latin typeface="맑은 고딕"/>
            </a:endParaRPr>
          </a:p>
          <a:p>
            <a:pPr lvl="0">
              <a:lnSpc>
                <a:spcPct val="150000"/>
              </a:lnSpc>
              <a:buClr>
                <a:srgbClr val="1640B6"/>
              </a:buClr>
              <a:defRPr/>
            </a:pPr>
            <a:r>
              <a:rPr lang="ko-KR" altLang="en-US" sz="2400" kern="0" dirty="0" smtClean="0">
                <a:solidFill>
                  <a:srgbClr val="2B166E"/>
                </a:solidFill>
              </a:rPr>
              <a:t>모성 보호 강화</a:t>
            </a:r>
            <a:endParaRPr lang="en-US" altLang="ko-KR" sz="2400" kern="0" dirty="0">
              <a:solidFill>
                <a:srgbClr val="2B166E"/>
              </a:solidFill>
            </a:endParaRPr>
          </a:p>
          <a:p>
            <a:pPr lvl="1">
              <a:lnSpc>
                <a:spcPct val="150000"/>
              </a:lnSpc>
              <a:buClr>
                <a:srgbClr val="48BDEC"/>
              </a:buClr>
              <a:defRPr/>
            </a:pPr>
            <a:r>
              <a:rPr lang="ko-KR" altLang="en-US" kern="0" dirty="0">
                <a:solidFill>
                  <a:srgbClr val="2B166E"/>
                </a:solidFill>
              </a:rPr>
              <a:t>제</a:t>
            </a:r>
            <a:r>
              <a:rPr lang="en-US" altLang="ko-KR" kern="0" dirty="0" smtClean="0">
                <a:solidFill>
                  <a:srgbClr val="2B166E"/>
                </a:solidFill>
              </a:rPr>
              <a:t>14</a:t>
            </a:r>
            <a:r>
              <a:rPr lang="ko-KR" altLang="en-US" kern="0" dirty="0" smtClean="0">
                <a:solidFill>
                  <a:srgbClr val="2B166E"/>
                </a:solidFill>
              </a:rPr>
              <a:t>조</a:t>
            </a:r>
            <a:r>
              <a:rPr lang="en-US" altLang="ko-KR" kern="0" dirty="0" smtClean="0">
                <a:solidFill>
                  <a:srgbClr val="2B166E"/>
                </a:solidFill>
              </a:rPr>
              <a:t>(</a:t>
            </a:r>
            <a:r>
              <a:rPr lang="ko-KR" altLang="en-US" kern="0" dirty="0" smtClean="0">
                <a:solidFill>
                  <a:srgbClr val="2B166E"/>
                </a:solidFill>
              </a:rPr>
              <a:t>임신 또는 모유 수유 중인 여성에 대한 방호절차</a:t>
            </a:r>
            <a:r>
              <a:rPr lang="en-US" altLang="ko-KR" kern="0" dirty="0" smtClean="0">
                <a:solidFill>
                  <a:srgbClr val="2B166E"/>
                </a:solidFill>
              </a:rPr>
              <a:t>)</a:t>
            </a:r>
            <a:endParaRPr lang="en-US" altLang="ko-KR" kern="0" dirty="0">
              <a:solidFill>
                <a:srgbClr val="2B166E"/>
              </a:solidFill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48BDEC"/>
              </a:buClr>
              <a:buSzTx/>
              <a:buFont typeface="Wingdings" pitchFamily="2" charset="2"/>
              <a:buChar char="§"/>
              <a:tabLst/>
              <a:defRPr/>
            </a:pPr>
            <a:endParaRPr lang="en-US" altLang="ko-KR" kern="0" dirty="0" smtClean="0">
              <a:solidFill>
                <a:srgbClr val="2B166E"/>
              </a:solidFill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7269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</a:t>
            </a:r>
            <a:r>
              <a:rPr lang="ko-KR" altLang="en-US" sz="3400" dirty="0" smtClean="0"/>
              <a:t>고시 주요 개정 내용</a:t>
            </a:r>
            <a:endParaRPr lang="ko-KR" altLang="en-US" sz="3400" dirty="0"/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26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9" name="내용 개체 틀 3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5544616"/>
          </a:xfrm>
        </p:spPr>
        <p:txBody>
          <a:bodyPr>
            <a:normAutofit/>
          </a:bodyPr>
          <a:lstStyle/>
          <a:p>
            <a:r>
              <a:rPr lang="ko-KR" altLang="en-US" sz="2400" dirty="0" smtClean="0"/>
              <a:t>제</a:t>
            </a:r>
            <a:r>
              <a:rPr lang="en-US" altLang="ko-KR" sz="2400" dirty="0" smtClean="0"/>
              <a:t>12</a:t>
            </a:r>
            <a:r>
              <a:rPr lang="ko-KR" altLang="en-US" sz="2400" dirty="0" smtClean="0"/>
              <a:t>조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진료환자의 격리 및 퇴원 기준</a:t>
            </a:r>
            <a:r>
              <a:rPr lang="en-US" altLang="ko-KR" sz="2400" dirty="0" smtClean="0"/>
              <a:t>)</a:t>
            </a:r>
          </a:p>
          <a:p>
            <a:pPr lvl="1"/>
            <a:r>
              <a:rPr lang="ko-KR" altLang="en-US" dirty="0" smtClean="0"/>
              <a:t>격리</a:t>
            </a:r>
            <a:r>
              <a:rPr lang="en-US" altLang="ko-KR" dirty="0" smtClean="0"/>
              <a:t>/</a:t>
            </a:r>
            <a:r>
              <a:rPr lang="ko-KR" altLang="en-US" dirty="0" smtClean="0"/>
              <a:t>퇴원 기준</a:t>
            </a:r>
            <a:r>
              <a:rPr lang="en-US" altLang="ko-KR" dirty="0" smtClean="0"/>
              <a:t>(</a:t>
            </a:r>
            <a:r>
              <a:rPr lang="ko-KR" altLang="en-US" dirty="0" smtClean="0"/>
              <a:t>방사선안전관리 규칙 제</a:t>
            </a:r>
            <a:r>
              <a:rPr lang="en-US" altLang="ko-KR" dirty="0" smtClean="0"/>
              <a:t>53</a:t>
            </a:r>
            <a:r>
              <a:rPr lang="ko-KR" altLang="en-US" dirty="0" smtClean="0"/>
              <a:t>조제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항</a:t>
            </a:r>
            <a:r>
              <a:rPr lang="en-US" altLang="ko-KR" dirty="0" smtClean="0"/>
              <a:t>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 smtClean="0"/>
              <a:t>환자 체내 잔류 </a:t>
            </a:r>
            <a:r>
              <a:rPr lang="ko-KR" altLang="en-US" dirty="0" err="1" smtClean="0"/>
              <a:t>방사능량</a:t>
            </a:r>
            <a:endParaRPr lang="en-US" altLang="ko-KR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 smtClean="0"/>
              <a:t>환자 신체표면으로부터 </a:t>
            </a:r>
            <a:r>
              <a:rPr lang="en-US" altLang="ko-KR" dirty="0" smtClean="0"/>
              <a:t>1m </a:t>
            </a:r>
            <a:r>
              <a:rPr lang="ko-KR" altLang="en-US" dirty="0" smtClean="0"/>
              <a:t>거리에서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방사선량률</a:t>
            </a:r>
            <a:endParaRPr lang="en-US" altLang="ko-KR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 err="1" smtClean="0"/>
              <a:t>환자별</a:t>
            </a:r>
            <a:r>
              <a:rPr lang="ko-KR" altLang="en-US" dirty="0" smtClean="0"/>
              <a:t> 선량평가</a:t>
            </a:r>
            <a:endParaRPr lang="en-US" altLang="ko-KR" dirty="0" smtClean="0"/>
          </a:p>
          <a:p>
            <a:pPr lvl="1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퇴원 후 주의사항 지침서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환자와의 접촉제한 및 접촉시간 최소화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퇴원 후 특정 장소로의 군집 제한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환자 배설물에 의한 오염 최소화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모유 수유 또는 임신 계획에 대한 주의사항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항공 이용 시 </a:t>
            </a:r>
            <a:r>
              <a:rPr lang="en-US" altLang="ko-KR" dirty="0" smtClean="0">
                <a:solidFill>
                  <a:srgbClr val="2B166E"/>
                </a:solidFill>
              </a:rPr>
              <a:t>X-</a:t>
            </a:r>
            <a:r>
              <a:rPr lang="ko-KR" altLang="en-US" dirty="0" smtClean="0">
                <a:solidFill>
                  <a:srgbClr val="2B166E"/>
                </a:solidFill>
              </a:rPr>
              <a:t>선 검색 주의사항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방사선 영향에 대한 정보</a:t>
            </a:r>
            <a:endParaRPr lang="en-US" altLang="ko-KR" dirty="0" smtClean="0">
              <a:solidFill>
                <a:srgbClr val="2B166E"/>
              </a:solidFill>
            </a:endParaRPr>
          </a:p>
          <a:p>
            <a:pPr lvl="2">
              <a:buClr>
                <a:srgbClr val="48BDEC"/>
              </a:buClr>
            </a:pPr>
            <a:endParaRPr lang="en-US" altLang="ko-KR" dirty="0" smtClean="0">
              <a:solidFill>
                <a:srgbClr val="2B166E"/>
              </a:solidFill>
            </a:endParaRPr>
          </a:p>
          <a:p>
            <a:r>
              <a:rPr lang="ko-KR" altLang="en-US" sz="2400" dirty="0"/>
              <a:t>제</a:t>
            </a:r>
            <a:r>
              <a:rPr lang="en-US" altLang="ko-KR" sz="2400" dirty="0" smtClean="0"/>
              <a:t>13</a:t>
            </a:r>
            <a:r>
              <a:rPr lang="ko-KR" altLang="en-US" sz="2400" dirty="0" smtClean="0"/>
              <a:t>조</a:t>
            </a:r>
            <a:r>
              <a:rPr lang="en-US" altLang="ko-KR" sz="2400" dirty="0"/>
              <a:t>(</a:t>
            </a:r>
            <a:r>
              <a:rPr lang="ko-KR" altLang="en-US" sz="2400" dirty="0"/>
              <a:t>진료환자의 </a:t>
            </a:r>
            <a:r>
              <a:rPr lang="ko-KR" altLang="en-US" sz="2400" dirty="0" smtClean="0"/>
              <a:t>배설물</a:t>
            </a:r>
            <a:r>
              <a:rPr lang="en-US" altLang="ko-KR" sz="2400" dirty="0" smtClean="0"/>
              <a:t>)</a:t>
            </a:r>
            <a:endParaRPr lang="en-US" altLang="ko-KR" sz="2400" dirty="0"/>
          </a:p>
          <a:p>
            <a:pPr lvl="1"/>
            <a:r>
              <a:rPr lang="ko-KR" altLang="en-US" dirty="0" smtClean="0"/>
              <a:t>배출관리기준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2264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의료방사선 고시 </a:t>
            </a:r>
            <a:r>
              <a:rPr lang="ko-KR" altLang="en-US" sz="3400" dirty="0" smtClean="0"/>
              <a:t>주요 개정 내용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200" dirty="0" smtClean="0"/>
              <a:t>별표 </a:t>
            </a:r>
            <a:r>
              <a:rPr lang="en-US" altLang="ko-KR" sz="2200" dirty="0" smtClean="0"/>
              <a:t>2 : </a:t>
            </a:r>
            <a:r>
              <a:rPr lang="ko-KR" altLang="en-US" sz="2200" dirty="0" smtClean="0"/>
              <a:t>진료환자 격리 및 퇴원 기준</a:t>
            </a:r>
            <a:endParaRPr lang="en-US" altLang="ko-KR" b="0" kern="12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811502"/>
              </p:ext>
            </p:extLst>
          </p:nvPr>
        </p:nvGraphicFramePr>
        <p:xfrm>
          <a:off x="971600" y="1412783"/>
          <a:ext cx="7344815" cy="4921526"/>
        </p:xfrm>
        <a:graphic>
          <a:graphicData uri="http://schemas.openxmlformats.org/drawingml/2006/table">
            <a:tbl>
              <a:tblPr/>
              <a:tblGrid>
                <a:gridCol w="1677243"/>
                <a:gridCol w="1416893"/>
                <a:gridCol w="1416893"/>
                <a:gridCol w="1416893"/>
                <a:gridCol w="1416893"/>
              </a:tblGrid>
              <a:tr h="438460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투여 방사능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제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1m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거리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선량률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제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주요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핵종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GBq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mCi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mSv/h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mR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/h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Au-198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3.50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93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0.21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Ga-67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8.70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240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0.18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I-125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0.25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I-125 (</a:t>
                      </a: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이식</a:t>
                      </a:r>
                      <a:r>
                        <a:rPr lang="en-US" altLang="ko-KR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0.33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9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I-131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1.2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Ir-192 (</a:t>
                      </a: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/>
                        </a:rPr>
                        <a:t>이식</a:t>
                      </a:r>
                      <a:r>
                        <a:rPr lang="en-US" altLang="ko-KR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0.074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0.008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P-32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Re-186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770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0.15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15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Sr-89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Tc-99m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760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0.58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58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Tl-201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16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430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0.19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Y-90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*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9"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Yb-169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0.37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10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0.02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669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55313" marR="55313" marT="15293" marB="152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27</a:t>
            </a:fld>
            <a:endParaRPr lang="ko-KR" altLang="en-US" sz="1000" dirty="0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7823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28</a:t>
            </a:fld>
            <a:endParaRPr lang="ko-KR" altLang="en-US" sz="100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pic>
        <p:nvPicPr>
          <p:cNvPr id="9" name="Picture 6" descr="C:\Documents and Settings\s-job_00\바탕 화면\엄마\성과관리팀100721\성과Png\목차버튼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811140"/>
            <a:ext cx="6794500" cy="12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제목 1"/>
          <p:cNvSpPr txBox="1">
            <a:spLocks/>
          </p:cNvSpPr>
          <p:nvPr/>
        </p:nvSpPr>
        <p:spPr bwMode="white">
          <a:xfrm>
            <a:off x="1691680" y="3038854"/>
            <a:ext cx="6134100" cy="678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2pPr>
            <a:lvl3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3pPr>
            <a:lvl4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4pPr>
            <a:lvl5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ko-KR" altLang="en-US" sz="2400" kern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</a:rPr>
              <a:t>핵의학</a:t>
            </a:r>
            <a:r>
              <a:rPr lang="ko-KR" altLang="en-US" sz="24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</a:rPr>
              <a:t> 분야 안전규제 현안 및 개선 방안</a:t>
            </a:r>
          </a:p>
        </p:txBody>
      </p:sp>
      <p:grpSp>
        <p:nvGrpSpPr>
          <p:cNvPr id="11" name="그룹 18"/>
          <p:cNvGrpSpPr>
            <a:grpSpLocks/>
          </p:cNvGrpSpPr>
          <p:nvPr/>
        </p:nvGrpSpPr>
        <p:grpSpPr bwMode="auto">
          <a:xfrm>
            <a:off x="1255713" y="3212976"/>
            <a:ext cx="415925" cy="396214"/>
            <a:chOff x="507972" y="3643314"/>
            <a:chExt cx="708025" cy="668336"/>
          </a:xfrm>
        </p:grpSpPr>
        <p:pic>
          <p:nvPicPr>
            <p:cNvPr id="12" name="Picture 16" descr="sh"/>
            <p:cNvPicPr>
              <a:picLocks noChangeAspect="1" noChangeArrowheads="1"/>
            </p:cNvPicPr>
            <p:nvPr/>
          </p:nvPicPr>
          <p:blipFill>
            <a:blip r:embed="rId4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972" y="4143380"/>
              <a:ext cx="708025" cy="168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 descr="C:\Documents and Settings\s-job_00\바탕 화면\엄마\킨스팜플렛100618\kins png\목차용버튼-4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72" y="3643314"/>
              <a:ext cx="581025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그룹 16"/>
          <p:cNvGrpSpPr>
            <a:grpSpLocks/>
          </p:cNvGrpSpPr>
          <p:nvPr/>
        </p:nvGrpSpPr>
        <p:grpSpPr bwMode="auto">
          <a:xfrm>
            <a:off x="1835696" y="3789363"/>
            <a:ext cx="1779587" cy="1374775"/>
            <a:chOff x="1173163" y="3789365"/>
            <a:chExt cx="1779222" cy="1374773"/>
          </a:xfrm>
        </p:grpSpPr>
        <p:pic>
          <p:nvPicPr>
            <p:cNvPr id="15" name="Picture 6" descr="C:\Documents and Settings\s-job_00\바탕 화면\엄마\피티종합\png모음1\sh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3163" y="4910144"/>
              <a:ext cx="1203451" cy="253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" descr="C:\Documents and Settings\s-job_00\바탕 화면\엄마\성과관리팀100721\3차수정\킨스캐릭터2-1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728" y="3789365"/>
              <a:ext cx="1523657" cy="126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5123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/>
              <a:t>비 밀봉 </a:t>
            </a:r>
            <a:r>
              <a:rPr lang="en-US" altLang="ko-KR" sz="3400" dirty="0"/>
              <a:t>RI </a:t>
            </a:r>
            <a:r>
              <a:rPr lang="ko-KR" altLang="en-US" sz="3400" dirty="0"/>
              <a:t>투여환자</a:t>
            </a:r>
            <a:r>
              <a:rPr lang="en-US" altLang="ko-KR" sz="3400" dirty="0"/>
              <a:t> </a:t>
            </a:r>
            <a:r>
              <a:rPr lang="ko-KR" altLang="en-US" sz="3400" dirty="0" smtClean="0"/>
              <a:t>안전관리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움직이는 </a:t>
            </a:r>
            <a:r>
              <a:rPr lang="ko-KR" altLang="en-US" dirty="0"/>
              <a:t>방사선원 </a:t>
            </a:r>
            <a:r>
              <a:rPr lang="ko-KR" altLang="en-US" dirty="0">
                <a:latin typeface="HY헤드라인M"/>
                <a:ea typeface="HY헤드라인M"/>
              </a:rPr>
              <a:t>→ </a:t>
            </a:r>
            <a:r>
              <a:rPr lang="ko-KR" altLang="en-US" dirty="0"/>
              <a:t>관리 </a:t>
            </a:r>
            <a:r>
              <a:rPr lang="ko-KR" altLang="en-US" dirty="0" smtClean="0"/>
              <a:t>필요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관리 </a:t>
            </a:r>
            <a:r>
              <a:rPr lang="ko-KR" altLang="en-US" dirty="0"/>
              <a:t>기준 및 현황</a:t>
            </a:r>
            <a:endParaRPr lang="en-US" altLang="ko-KR" dirty="0"/>
          </a:p>
          <a:p>
            <a:pPr lvl="1"/>
            <a:r>
              <a:rPr lang="ko-KR" altLang="en-US" dirty="0"/>
              <a:t>타인에게 </a:t>
            </a:r>
            <a:r>
              <a:rPr lang="en-US" altLang="ko-KR" dirty="0"/>
              <a:t>5 </a:t>
            </a:r>
            <a:r>
              <a:rPr lang="en-US" altLang="ko-KR" dirty="0" smtClean="0"/>
              <a:t>mSv </a:t>
            </a:r>
            <a:r>
              <a:rPr lang="ko-KR" altLang="en-US" dirty="0" smtClean="0"/>
              <a:t>이상 피폭 유발 우려 환자는 </a:t>
            </a:r>
            <a:r>
              <a:rPr lang="ko-KR" altLang="en-US" dirty="0"/>
              <a:t>격리 </a:t>
            </a:r>
            <a:endParaRPr lang="en-US" altLang="ko-KR" dirty="0"/>
          </a:p>
          <a:p>
            <a:pPr lvl="1"/>
            <a:r>
              <a:rPr lang="ko-KR" altLang="en-US" dirty="0" smtClean="0"/>
              <a:t>진료환자 </a:t>
            </a:r>
            <a:r>
              <a:rPr lang="ko-KR" altLang="en-US" dirty="0"/>
              <a:t>배설물 중 </a:t>
            </a:r>
            <a:r>
              <a:rPr lang="en-US" altLang="ko-KR" dirty="0"/>
              <a:t>RI</a:t>
            </a:r>
            <a:r>
              <a:rPr lang="ko-KR" altLang="en-US" dirty="0"/>
              <a:t>농도는 배출관리기준 </a:t>
            </a:r>
            <a:r>
              <a:rPr lang="ko-KR" altLang="en-US" dirty="0" smtClean="0"/>
              <a:t>미만으로 관리</a:t>
            </a:r>
            <a:endParaRPr lang="en-US" altLang="ko-KR" dirty="0"/>
          </a:p>
          <a:p>
            <a:pPr lvl="1"/>
            <a:r>
              <a:rPr lang="ko-KR" altLang="en-US" dirty="0" smtClean="0"/>
              <a:t>퇴원환자에 의한 타인 유효선량 </a:t>
            </a:r>
            <a:r>
              <a:rPr lang="en-US" altLang="ko-KR" dirty="0" smtClean="0"/>
              <a:t>1 mSv</a:t>
            </a:r>
            <a:r>
              <a:rPr lang="ko-KR" altLang="en-US" dirty="0" smtClean="0"/>
              <a:t> </a:t>
            </a:r>
            <a:r>
              <a:rPr lang="ko-KR" altLang="en-US" dirty="0"/>
              <a:t>초과 </a:t>
            </a:r>
            <a:r>
              <a:rPr lang="ko-KR" altLang="en-US" dirty="0" err="1" smtClean="0"/>
              <a:t>우려시</a:t>
            </a:r>
            <a:r>
              <a:rPr lang="ko-KR" altLang="en-US" dirty="0" smtClean="0"/>
              <a:t> </a:t>
            </a:r>
            <a:r>
              <a:rPr lang="ko-KR" altLang="en-US" dirty="0"/>
              <a:t>지침서 </a:t>
            </a:r>
            <a:r>
              <a:rPr lang="ko-KR" altLang="en-US" dirty="0" smtClean="0"/>
              <a:t>제공</a:t>
            </a:r>
            <a:endParaRPr lang="en-US" altLang="ko-KR" dirty="0" smtClean="0"/>
          </a:p>
          <a:p>
            <a:pPr lvl="1"/>
            <a:endParaRPr lang="en-US" altLang="ko-KR" dirty="0"/>
          </a:p>
        </p:txBody>
      </p:sp>
      <p:grpSp>
        <p:nvGrpSpPr>
          <p:cNvPr id="5" name="그룹 4"/>
          <p:cNvGrpSpPr/>
          <p:nvPr/>
        </p:nvGrpSpPr>
        <p:grpSpPr>
          <a:xfrm>
            <a:off x="1975597" y="3726454"/>
            <a:ext cx="5013896" cy="2257638"/>
            <a:chOff x="2012292" y="3920539"/>
            <a:chExt cx="5013896" cy="2257638"/>
          </a:xfrm>
        </p:grpSpPr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2012292" y="3920539"/>
              <a:ext cx="966108" cy="1903359"/>
              <a:chOff x="7986" y="9139"/>
              <a:chExt cx="784" cy="1741"/>
            </a:xfrm>
          </p:grpSpPr>
          <p:grpSp>
            <p:nvGrpSpPr>
              <p:cNvPr id="14" name="Group 5"/>
              <p:cNvGrpSpPr>
                <a:grpSpLocks/>
              </p:cNvGrpSpPr>
              <p:nvPr/>
            </p:nvGrpSpPr>
            <p:grpSpPr bwMode="auto">
              <a:xfrm>
                <a:off x="8313" y="9139"/>
                <a:ext cx="221" cy="319"/>
                <a:chOff x="8313" y="9139"/>
                <a:chExt cx="221" cy="319"/>
              </a:xfrm>
            </p:grpSpPr>
            <p:grpSp>
              <p:nvGrpSpPr>
                <p:cNvPr id="38" name="Group 6"/>
                <p:cNvGrpSpPr>
                  <a:grpSpLocks/>
                </p:cNvGrpSpPr>
                <p:nvPr/>
              </p:nvGrpSpPr>
              <p:grpSpPr bwMode="auto">
                <a:xfrm>
                  <a:off x="8317" y="9155"/>
                  <a:ext cx="212" cy="303"/>
                  <a:chOff x="8317" y="9155"/>
                  <a:chExt cx="212" cy="303"/>
                </a:xfrm>
              </p:grpSpPr>
              <p:sp>
                <p:nvSpPr>
                  <p:cNvPr id="40" name="Freeform 7"/>
                  <p:cNvSpPr>
                    <a:spLocks/>
                  </p:cNvSpPr>
                  <p:nvPr/>
                </p:nvSpPr>
                <p:spPr bwMode="auto">
                  <a:xfrm>
                    <a:off x="8317" y="9155"/>
                    <a:ext cx="212" cy="299"/>
                  </a:xfrm>
                  <a:custGeom>
                    <a:avLst/>
                    <a:gdLst>
                      <a:gd name="T0" fmla="*/ 1 w 424"/>
                      <a:gd name="T1" fmla="*/ 1 h 598"/>
                      <a:gd name="T2" fmla="*/ 1 w 424"/>
                      <a:gd name="T3" fmla="*/ 1 h 598"/>
                      <a:gd name="T4" fmla="*/ 2 w 424"/>
                      <a:gd name="T5" fmla="*/ 1 h 598"/>
                      <a:gd name="T6" fmla="*/ 2 w 424"/>
                      <a:gd name="T7" fmla="*/ 0 h 598"/>
                      <a:gd name="T8" fmla="*/ 2 w 424"/>
                      <a:gd name="T9" fmla="*/ 0 h 598"/>
                      <a:gd name="T10" fmla="*/ 3 w 424"/>
                      <a:gd name="T11" fmla="*/ 1 h 598"/>
                      <a:gd name="T12" fmla="*/ 3 w 424"/>
                      <a:gd name="T13" fmla="*/ 1 h 598"/>
                      <a:gd name="T14" fmla="*/ 3 w 424"/>
                      <a:gd name="T15" fmla="*/ 1 h 598"/>
                      <a:gd name="T16" fmla="*/ 3 w 424"/>
                      <a:gd name="T17" fmla="*/ 1 h 598"/>
                      <a:gd name="T18" fmla="*/ 3 w 424"/>
                      <a:gd name="T19" fmla="*/ 1 h 598"/>
                      <a:gd name="T20" fmla="*/ 4 w 424"/>
                      <a:gd name="T21" fmla="*/ 1 h 598"/>
                      <a:gd name="T22" fmla="*/ 4 w 424"/>
                      <a:gd name="T23" fmla="*/ 1 h 598"/>
                      <a:gd name="T24" fmla="*/ 4 w 424"/>
                      <a:gd name="T25" fmla="*/ 2 h 598"/>
                      <a:gd name="T26" fmla="*/ 4 w 424"/>
                      <a:gd name="T27" fmla="*/ 2 h 598"/>
                      <a:gd name="T28" fmla="*/ 4 w 424"/>
                      <a:gd name="T29" fmla="*/ 2 h 598"/>
                      <a:gd name="T30" fmla="*/ 4 w 424"/>
                      <a:gd name="T31" fmla="*/ 2 h 598"/>
                      <a:gd name="T32" fmla="*/ 4 w 424"/>
                      <a:gd name="T33" fmla="*/ 2 h 598"/>
                      <a:gd name="T34" fmla="*/ 4 w 424"/>
                      <a:gd name="T35" fmla="*/ 2 h 598"/>
                      <a:gd name="T36" fmla="*/ 4 w 424"/>
                      <a:gd name="T37" fmla="*/ 3 h 598"/>
                      <a:gd name="T38" fmla="*/ 4 w 424"/>
                      <a:gd name="T39" fmla="*/ 3 h 598"/>
                      <a:gd name="T40" fmla="*/ 4 w 424"/>
                      <a:gd name="T41" fmla="*/ 3 h 598"/>
                      <a:gd name="T42" fmla="*/ 4 w 424"/>
                      <a:gd name="T43" fmla="*/ 3 h 598"/>
                      <a:gd name="T44" fmla="*/ 4 w 424"/>
                      <a:gd name="T45" fmla="*/ 3 h 598"/>
                      <a:gd name="T46" fmla="*/ 3 w 424"/>
                      <a:gd name="T47" fmla="*/ 3 h 598"/>
                      <a:gd name="T48" fmla="*/ 3 w 424"/>
                      <a:gd name="T49" fmla="*/ 4 h 598"/>
                      <a:gd name="T50" fmla="*/ 3 w 424"/>
                      <a:gd name="T51" fmla="*/ 4 h 598"/>
                      <a:gd name="T52" fmla="*/ 3 w 424"/>
                      <a:gd name="T53" fmla="*/ 4 h 598"/>
                      <a:gd name="T54" fmla="*/ 3 w 424"/>
                      <a:gd name="T55" fmla="*/ 5 h 598"/>
                      <a:gd name="T56" fmla="*/ 2 w 424"/>
                      <a:gd name="T57" fmla="*/ 5 h 598"/>
                      <a:gd name="T58" fmla="*/ 1 w 424"/>
                      <a:gd name="T59" fmla="*/ 5 h 598"/>
                      <a:gd name="T60" fmla="*/ 1 w 424"/>
                      <a:gd name="T61" fmla="*/ 4 h 598"/>
                      <a:gd name="T62" fmla="*/ 1 w 424"/>
                      <a:gd name="T63" fmla="*/ 4 h 598"/>
                      <a:gd name="T64" fmla="*/ 1 w 424"/>
                      <a:gd name="T65" fmla="*/ 3 h 598"/>
                      <a:gd name="T66" fmla="*/ 1 w 424"/>
                      <a:gd name="T67" fmla="*/ 3 h 598"/>
                      <a:gd name="T68" fmla="*/ 1 w 424"/>
                      <a:gd name="T69" fmla="*/ 3 h 598"/>
                      <a:gd name="T70" fmla="*/ 1 w 424"/>
                      <a:gd name="T71" fmla="*/ 3 h 598"/>
                      <a:gd name="T72" fmla="*/ 0 w 424"/>
                      <a:gd name="T73" fmla="*/ 2 h 598"/>
                      <a:gd name="T74" fmla="*/ 1 w 424"/>
                      <a:gd name="T75" fmla="*/ 2 h 598"/>
                      <a:gd name="T76" fmla="*/ 1 w 424"/>
                      <a:gd name="T77" fmla="*/ 2 h 598"/>
                      <a:gd name="T78" fmla="*/ 1 w 424"/>
                      <a:gd name="T79" fmla="*/ 2 h 598"/>
                      <a:gd name="T80" fmla="*/ 1 w 424"/>
                      <a:gd name="T81" fmla="*/ 2 h 598"/>
                      <a:gd name="T82" fmla="*/ 1 w 424"/>
                      <a:gd name="T83" fmla="*/ 2 h 598"/>
                      <a:gd name="T84" fmla="*/ 1 w 424"/>
                      <a:gd name="T85" fmla="*/ 1 h 598"/>
                      <a:gd name="T86" fmla="*/ 1 w 424"/>
                      <a:gd name="T87" fmla="*/ 1 h 598"/>
                      <a:gd name="T88" fmla="*/ 1 w 424"/>
                      <a:gd name="T89" fmla="*/ 1 h 598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</a:gdLst>
                    <a:ahLst/>
                    <a:cxnLst>
                      <a:cxn ang="T90">
                        <a:pos x="T0" y="T1"/>
                      </a:cxn>
                      <a:cxn ang="T91">
                        <a:pos x="T2" y="T3"/>
                      </a:cxn>
                      <a:cxn ang="T92">
                        <a:pos x="T4" y="T5"/>
                      </a:cxn>
                      <a:cxn ang="T93">
                        <a:pos x="T6" y="T7"/>
                      </a:cxn>
                      <a:cxn ang="T94">
                        <a:pos x="T8" y="T9"/>
                      </a:cxn>
                      <a:cxn ang="T95">
                        <a:pos x="T10" y="T11"/>
                      </a:cxn>
                      <a:cxn ang="T96">
                        <a:pos x="T12" y="T13"/>
                      </a:cxn>
                      <a:cxn ang="T97">
                        <a:pos x="T14" y="T15"/>
                      </a:cxn>
                      <a:cxn ang="T98">
                        <a:pos x="T16" y="T17"/>
                      </a:cxn>
                      <a:cxn ang="T99">
                        <a:pos x="T18" y="T19"/>
                      </a:cxn>
                      <a:cxn ang="T100">
                        <a:pos x="T20" y="T21"/>
                      </a:cxn>
                      <a:cxn ang="T101">
                        <a:pos x="T22" y="T23"/>
                      </a:cxn>
                      <a:cxn ang="T102">
                        <a:pos x="T24" y="T25"/>
                      </a:cxn>
                      <a:cxn ang="T103">
                        <a:pos x="T26" y="T27"/>
                      </a:cxn>
                      <a:cxn ang="T104">
                        <a:pos x="T28" y="T29"/>
                      </a:cxn>
                      <a:cxn ang="T105">
                        <a:pos x="T30" y="T31"/>
                      </a:cxn>
                      <a:cxn ang="T106">
                        <a:pos x="T32" y="T33"/>
                      </a:cxn>
                      <a:cxn ang="T107">
                        <a:pos x="T34" y="T35"/>
                      </a:cxn>
                      <a:cxn ang="T108">
                        <a:pos x="T36" y="T37"/>
                      </a:cxn>
                      <a:cxn ang="T109">
                        <a:pos x="T38" y="T39"/>
                      </a:cxn>
                      <a:cxn ang="T110">
                        <a:pos x="T40" y="T41"/>
                      </a:cxn>
                      <a:cxn ang="T111">
                        <a:pos x="T42" y="T43"/>
                      </a:cxn>
                      <a:cxn ang="T112">
                        <a:pos x="T44" y="T45"/>
                      </a:cxn>
                      <a:cxn ang="T113">
                        <a:pos x="T46" y="T47"/>
                      </a:cxn>
                      <a:cxn ang="T114">
                        <a:pos x="T48" y="T49"/>
                      </a:cxn>
                      <a:cxn ang="T115">
                        <a:pos x="T50" y="T51"/>
                      </a:cxn>
                      <a:cxn ang="T116">
                        <a:pos x="T52" y="T53"/>
                      </a:cxn>
                      <a:cxn ang="T117">
                        <a:pos x="T54" y="T55"/>
                      </a:cxn>
                      <a:cxn ang="T118">
                        <a:pos x="T56" y="T57"/>
                      </a:cxn>
                      <a:cxn ang="T119">
                        <a:pos x="T58" y="T59"/>
                      </a:cxn>
                      <a:cxn ang="T120">
                        <a:pos x="T60" y="T61"/>
                      </a:cxn>
                      <a:cxn ang="T121">
                        <a:pos x="T62" y="T63"/>
                      </a:cxn>
                      <a:cxn ang="T122">
                        <a:pos x="T64" y="T65"/>
                      </a:cxn>
                      <a:cxn ang="T123">
                        <a:pos x="T66" y="T67"/>
                      </a:cxn>
                      <a:cxn ang="T124">
                        <a:pos x="T68" y="T69"/>
                      </a:cxn>
                      <a:cxn ang="T125">
                        <a:pos x="T70" y="T71"/>
                      </a:cxn>
                      <a:cxn ang="T126">
                        <a:pos x="T72" y="T73"/>
                      </a:cxn>
                      <a:cxn ang="T127">
                        <a:pos x="T74" y="T75"/>
                      </a:cxn>
                      <a:cxn ang="T128">
                        <a:pos x="T76" y="T77"/>
                      </a:cxn>
                      <a:cxn ang="T129">
                        <a:pos x="T78" y="T79"/>
                      </a:cxn>
                      <a:cxn ang="T130">
                        <a:pos x="T80" y="T81"/>
                      </a:cxn>
                      <a:cxn ang="T131">
                        <a:pos x="T82" y="T83"/>
                      </a:cxn>
                      <a:cxn ang="T132">
                        <a:pos x="T84" y="T85"/>
                      </a:cxn>
                      <a:cxn ang="T133">
                        <a:pos x="T86" y="T87"/>
                      </a:cxn>
                      <a:cxn ang="T134">
                        <a:pos x="T88" y="T89"/>
                      </a:cxn>
                    </a:cxnLst>
                    <a:rect l="0" t="0" r="r" b="b"/>
                    <a:pathLst>
                      <a:path w="424" h="598">
                        <a:moveTo>
                          <a:pt x="60" y="43"/>
                        </a:moveTo>
                        <a:lnTo>
                          <a:pt x="91" y="22"/>
                        </a:lnTo>
                        <a:lnTo>
                          <a:pt x="133" y="8"/>
                        </a:lnTo>
                        <a:lnTo>
                          <a:pt x="180" y="0"/>
                        </a:lnTo>
                        <a:lnTo>
                          <a:pt x="222" y="0"/>
                        </a:lnTo>
                        <a:lnTo>
                          <a:pt x="271" y="3"/>
                        </a:lnTo>
                        <a:lnTo>
                          <a:pt x="315" y="12"/>
                        </a:lnTo>
                        <a:lnTo>
                          <a:pt x="348" y="30"/>
                        </a:lnTo>
                        <a:lnTo>
                          <a:pt x="369" y="51"/>
                        </a:lnTo>
                        <a:lnTo>
                          <a:pt x="381" y="72"/>
                        </a:lnTo>
                        <a:lnTo>
                          <a:pt x="391" y="91"/>
                        </a:lnTo>
                        <a:lnTo>
                          <a:pt x="398" y="124"/>
                        </a:lnTo>
                        <a:lnTo>
                          <a:pt x="400" y="156"/>
                        </a:lnTo>
                        <a:lnTo>
                          <a:pt x="400" y="180"/>
                        </a:lnTo>
                        <a:lnTo>
                          <a:pt x="400" y="203"/>
                        </a:lnTo>
                        <a:lnTo>
                          <a:pt x="400" y="235"/>
                        </a:lnTo>
                        <a:lnTo>
                          <a:pt x="412" y="228"/>
                        </a:lnTo>
                        <a:lnTo>
                          <a:pt x="424" y="238"/>
                        </a:lnTo>
                        <a:lnTo>
                          <a:pt x="424" y="274"/>
                        </a:lnTo>
                        <a:lnTo>
                          <a:pt x="414" y="311"/>
                        </a:lnTo>
                        <a:lnTo>
                          <a:pt x="407" y="346"/>
                        </a:lnTo>
                        <a:lnTo>
                          <a:pt x="404" y="362"/>
                        </a:lnTo>
                        <a:lnTo>
                          <a:pt x="390" y="369"/>
                        </a:lnTo>
                        <a:lnTo>
                          <a:pt x="379" y="357"/>
                        </a:lnTo>
                        <a:lnTo>
                          <a:pt x="377" y="393"/>
                        </a:lnTo>
                        <a:lnTo>
                          <a:pt x="372" y="432"/>
                        </a:lnTo>
                        <a:lnTo>
                          <a:pt x="367" y="456"/>
                        </a:lnTo>
                        <a:lnTo>
                          <a:pt x="358" y="523"/>
                        </a:lnTo>
                        <a:lnTo>
                          <a:pt x="245" y="598"/>
                        </a:lnTo>
                        <a:lnTo>
                          <a:pt x="82" y="525"/>
                        </a:lnTo>
                        <a:lnTo>
                          <a:pt x="79" y="467"/>
                        </a:lnTo>
                        <a:lnTo>
                          <a:pt x="65" y="398"/>
                        </a:lnTo>
                        <a:lnTo>
                          <a:pt x="60" y="361"/>
                        </a:lnTo>
                        <a:lnTo>
                          <a:pt x="51" y="369"/>
                        </a:lnTo>
                        <a:lnTo>
                          <a:pt x="34" y="369"/>
                        </a:lnTo>
                        <a:lnTo>
                          <a:pt x="16" y="303"/>
                        </a:lnTo>
                        <a:lnTo>
                          <a:pt x="0" y="253"/>
                        </a:lnTo>
                        <a:lnTo>
                          <a:pt x="4" y="243"/>
                        </a:lnTo>
                        <a:lnTo>
                          <a:pt x="21" y="240"/>
                        </a:lnTo>
                        <a:lnTo>
                          <a:pt x="20" y="214"/>
                        </a:lnTo>
                        <a:lnTo>
                          <a:pt x="18" y="172"/>
                        </a:lnTo>
                        <a:lnTo>
                          <a:pt x="20" y="143"/>
                        </a:lnTo>
                        <a:lnTo>
                          <a:pt x="27" y="109"/>
                        </a:lnTo>
                        <a:lnTo>
                          <a:pt x="42" y="67"/>
                        </a:lnTo>
                        <a:lnTo>
                          <a:pt x="60" y="43"/>
                        </a:lnTo>
                        <a:close/>
                      </a:path>
                    </a:pathLst>
                  </a:custGeom>
                  <a:solidFill>
                    <a:srgbClr val="FFBF7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41" name="Freeform 8"/>
                  <p:cNvSpPr>
                    <a:spLocks/>
                  </p:cNvSpPr>
                  <p:nvPr/>
                </p:nvSpPr>
                <p:spPr bwMode="auto">
                  <a:xfrm>
                    <a:off x="8317" y="9160"/>
                    <a:ext cx="133" cy="298"/>
                  </a:xfrm>
                  <a:custGeom>
                    <a:avLst/>
                    <a:gdLst>
                      <a:gd name="T0" fmla="*/ 2 w 266"/>
                      <a:gd name="T1" fmla="*/ 0 h 597"/>
                      <a:gd name="T2" fmla="*/ 2 w 266"/>
                      <a:gd name="T3" fmla="*/ 1 h 597"/>
                      <a:gd name="T4" fmla="*/ 2 w 266"/>
                      <a:gd name="T5" fmla="*/ 1 h 597"/>
                      <a:gd name="T6" fmla="*/ 2 w 266"/>
                      <a:gd name="T7" fmla="*/ 1 h 597"/>
                      <a:gd name="T8" fmla="*/ 2 w 266"/>
                      <a:gd name="T9" fmla="*/ 1 h 597"/>
                      <a:gd name="T10" fmla="*/ 2 w 266"/>
                      <a:gd name="T11" fmla="*/ 1 h 597"/>
                      <a:gd name="T12" fmla="*/ 2 w 266"/>
                      <a:gd name="T13" fmla="*/ 2 h 597"/>
                      <a:gd name="T14" fmla="*/ 3 w 266"/>
                      <a:gd name="T15" fmla="*/ 2 h 597"/>
                      <a:gd name="T16" fmla="*/ 2 w 266"/>
                      <a:gd name="T17" fmla="*/ 3 h 597"/>
                      <a:gd name="T18" fmla="*/ 2 w 266"/>
                      <a:gd name="T19" fmla="*/ 2 h 597"/>
                      <a:gd name="T20" fmla="*/ 2 w 266"/>
                      <a:gd name="T21" fmla="*/ 2 h 597"/>
                      <a:gd name="T22" fmla="*/ 2 w 266"/>
                      <a:gd name="T23" fmla="*/ 2 h 597"/>
                      <a:gd name="T24" fmla="*/ 2 w 266"/>
                      <a:gd name="T25" fmla="*/ 2 h 597"/>
                      <a:gd name="T26" fmla="*/ 1 w 266"/>
                      <a:gd name="T27" fmla="*/ 2 h 597"/>
                      <a:gd name="T28" fmla="*/ 1 w 266"/>
                      <a:gd name="T29" fmla="*/ 2 h 597"/>
                      <a:gd name="T30" fmla="*/ 1 w 266"/>
                      <a:gd name="T31" fmla="*/ 3 h 597"/>
                      <a:gd name="T32" fmla="*/ 2 w 266"/>
                      <a:gd name="T33" fmla="*/ 4 h 597"/>
                      <a:gd name="T34" fmla="*/ 3 w 266"/>
                      <a:gd name="T35" fmla="*/ 3 h 597"/>
                      <a:gd name="T36" fmla="*/ 2 w 266"/>
                      <a:gd name="T37" fmla="*/ 4 h 597"/>
                      <a:gd name="T38" fmla="*/ 1 w 266"/>
                      <a:gd name="T39" fmla="*/ 4 h 597"/>
                      <a:gd name="T40" fmla="*/ 1 w 266"/>
                      <a:gd name="T41" fmla="*/ 3 h 597"/>
                      <a:gd name="T42" fmla="*/ 1 w 266"/>
                      <a:gd name="T43" fmla="*/ 2 h 597"/>
                      <a:gd name="T44" fmla="*/ 1 w 266"/>
                      <a:gd name="T45" fmla="*/ 2 h 597"/>
                      <a:gd name="T46" fmla="*/ 1 w 266"/>
                      <a:gd name="T47" fmla="*/ 2 h 597"/>
                      <a:gd name="T48" fmla="*/ 0 w 266"/>
                      <a:gd name="T49" fmla="*/ 1 h 597"/>
                      <a:gd name="T50" fmla="*/ 1 w 266"/>
                      <a:gd name="T51" fmla="*/ 1 h 597"/>
                      <a:gd name="T52" fmla="*/ 1 w 266"/>
                      <a:gd name="T53" fmla="*/ 1 h 597"/>
                      <a:gd name="T54" fmla="*/ 1 w 266"/>
                      <a:gd name="T55" fmla="*/ 1 h 597"/>
                      <a:gd name="T56" fmla="*/ 1 w 266"/>
                      <a:gd name="T57" fmla="*/ 1 h 597"/>
                      <a:gd name="T58" fmla="*/ 1 w 266"/>
                      <a:gd name="T59" fmla="*/ 1 h 597"/>
                      <a:gd name="T60" fmla="*/ 1 w 266"/>
                      <a:gd name="T61" fmla="*/ 0 h 597"/>
                      <a:gd name="T62" fmla="*/ 1 w 266"/>
                      <a:gd name="T63" fmla="*/ 0 h 597"/>
                      <a:gd name="T64" fmla="*/ 1 w 266"/>
                      <a:gd name="T65" fmla="*/ 0 h 597"/>
                      <a:gd name="T66" fmla="*/ 1 w 266"/>
                      <a:gd name="T67" fmla="*/ 0 h 597"/>
                      <a:gd name="T68" fmla="*/ 1 w 266"/>
                      <a:gd name="T69" fmla="*/ 0 h 597"/>
                      <a:gd name="T70" fmla="*/ 1 w 266"/>
                      <a:gd name="T71" fmla="*/ 0 h 597"/>
                      <a:gd name="T72" fmla="*/ 1 w 266"/>
                      <a:gd name="T73" fmla="*/ 0 h 597"/>
                      <a:gd name="T74" fmla="*/ 1 w 266"/>
                      <a:gd name="T75" fmla="*/ 0 h 597"/>
                      <a:gd name="T76" fmla="*/ 1 w 266"/>
                      <a:gd name="T77" fmla="*/ 0 h 597"/>
                      <a:gd name="T78" fmla="*/ 1 w 266"/>
                      <a:gd name="T79" fmla="*/ 0 h 597"/>
                      <a:gd name="T80" fmla="*/ 2 w 266"/>
                      <a:gd name="T81" fmla="*/ 0 h 597"/>
                      <a:gd name="T82" fmla="*/ 2 w 266"/>
                      <a:gd name="T83" fmla="*/ 0 h 597"/>
                      <a:gd name="T84" fmla="*/ 2 w 266"/>
                      <a:gd name="T85" fmla="*/ 0 h 59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0" t="0" r="r" b="b"/>
                    <a:pathLst>
                      <a:path w="266" h="597">
                        <a:moveTo>
                          <a:pt x="170" y="73"/>
                        </a:moveTo>
                        <a:lnTo>
                          <a:pt x="142" y="208"/>
                        </a:lnTo>
                        <a:lnTo>
                          <a:pt x="131" y="218"/>
                        </a:lnTo>
                        <a:lnTo>
                          <a:pt x="170" y="219"/>
                        </a:lnTo>
                        <a:lnTo>
                          <a:pt x="206" y="234"/>
                        </a:lnTo>
                        <a:lnTo>
                          <a:pt x="229" y="236"/>
                        </a:lnTo>
                        <a:lnTo>
                          <a:pt x="222" y="358"/>
                        </a:lnTo>
                        <a:lnTo>
                          <a:pt x="266" y="355"/>
                        </a:lnTo>
                        <a:lnTo>
                          <a:pt x="229" y="389"/>
                        </a:lnTo>
                        <a:lnTo>
                          <a:pt x="198" y="365"/>
                        </a:lnTo>
                        <a:lnTo>
                          <a:pt x="178" y="365"/>
                        </a:lnTo>
                        <a:lnTo>
                          <a:pt x="198" y="342"/>
                        </a:lnTo>
                        <a:lnTo>
                          <a:pt x="198" y="277"/>
                        </a:lnTo>
                        <a:lnTo>
                          <a:pt x="110" y="287"/>
                        </a:lnTo>
                        <a:lnTo>
                          <a:pt x="100" y="355"/>
                        </a:lnTo>
                        <a:lnTo>
                          <a:pt x="116" y="400"/>
                        </a:lnTo>
                        <a:lnTo>
                          <a:pt x="171" y="514"/>
                        </a:lnTo>
                        <a:lnTo>
                          <a:pt x="262" y="503"/>
                        </a:lnTo>
                        <a:lnTo>
                          <a:pt x="233" y="597"/>
                        </a:lnTo>
                        <a:lnTo>
                          <a:pt x="82" y="518"/>
                        </a:lnTo>
                        <a:lnTo>
                          <a:pt x="74" y="442"/>
                        </a:lnTo>
                        <a:lnTo>
                          <a:pt x="58" y="352"/>
                        </a:lnTo>
                        <a:lnTo>
                          <a:pt x="48" y="360"/>
                        </a:lnTo>
                        <a:lnTo>
                          <a:pt x="34" y="358"/>
                        </a:lnTo>
                        <a:lnTo>
                          <a:pt x="0" y="244"/>
                        </a:lnTo>
                        <a:lnTo>
                          <a:pt x="4" y="232"/>
                        </a:lnTo>
                        <a:lnTo>
                          <a:pt x="20" y="229"/>
                        </a:lnTo>
                        <a:lnTo>
                          <a:pt x="20" y="192"/>
                        </a:lnTo>
                        <a:lnTo>
                          <a:pt x="16" y="165"/>
                        </a:lnTo>
                        <a:lnTo>
                          <a:pt x="20" y="140"/>
                        </a:lnTo>
                        <a:lnTo>
                          <a:pt x="23" y="113"/>
                        </a:lnTo>
                        <a:lnTo>
                          <a:pt x="32" y="82"/>
                        </a:lnTo>
                        <a:lnTo>
                          <a:pt x="42" y="58"/>
                        </a:lnTo>
                        <a:lnTo>
                          <a:pt x="60" y="34"/>
                        </a:lnTo>
                        <a:lnTo>
                          <a:pt x="91" y="13"/>
                        </a:lnTo>
                        <a:lnTo>
                          <a:pt x="126" y="0"/>
                        </a:lnTo>
                        <a:lnTo>
                          <a:pt x="119" y="18"/>
                        </a:lnTo>
                        <a:lnTo>
                          <a:pt x="112" y="37"/>
                        </a:lnTo>
                        <a:lnTo>
                          <a:pt x="114" y="47"/>
                        </a:lnTo>
                        <a:lnTo>
                          <a:pt x="124" y="57"/>
                        </a:lnTo>
                        <a:lnTo>
                          <a:pt x="135" y="65"/>
                        </a:lnTo>
                        <a:lnTo>
                          <a:pt x="151" y="71"/>
                        </a:lnTo>
                        <a:lnTo>
                          <a:pt x="170" y="73"/>
                        </a:lnTo>
                        <a:close/>
                      </a:path>
                    </a:pathLst>
                  </a:custGeom>
                  <a:solidFill>
                    <a:srgbClr val="FF9F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</p:grpSp>
            <p:sp>
              <p:nvSpPr>
                <p:cNvPr id="39" name="Freeform 9"/>
                <p:cNvSpPr>
                  <a:spLocks/>
                </p:cNvSpPr>
                <p:nvPr/>
              </p:nvSpPr>
              <p:spPr bwMode="auto">
                <a:xfrm>
                  <a:off x="8313" y="9139"/>
                  <a:ext cx="221" cy="179"/>
                </a:xfrm>
                <a:custGeom>
                  <a:avLst/>
                  <a:gdLst>
                    <a:gd name="T0" fmla="*/ 1 w 441"/>
                    <a:gd name="T1" fmla="*/ 3 h 358"/>
                    <a:gd name="T2" fmla="*/ 0 w 441"/>
                    <a:gd name="T3" fmla="*/ 3 h 358"/>
                    <a:gd name="T4" fmla="*/ 1 w 441"/>
                    <a:gd name="T5" fmla="*/ 2 h 358"/>
                    <a:gd name="T6" fmla="*/ 1 w 441"/>
                    <a:gd name="T7" fmla="*/ 1 h 358"/>
                    <a:gd name="T8" fmla="*/ 1 w 441"/>
                    <a:gd name="T9" fmla="*/ 1 h 358"/>
                    <a:gd name="T10" fmla="*/ 1 w 441"/>
                    <a:gd name="T11" fmla="*/ 1 h 358"/>
                    <a:gd name="T12" fmla="*/ 1 w 441"/>
                    <a:gd name="T13" fmla="*/ 1 h 358"/>
                    <a:gd name="T14" fmla="*/ 2 w 441"/>
                    <a:gd name="T15" fmla="*/ 1 h 358"/>
                    <a:gd name="T16" fmla="*/ 2 w 441"/>
                    <a:gd name="T17" fmla="*/ 0 h 358"/>
                    <a:gd name="T18" fmla="*/ 3 w 441"/>
                    <a:gd name="T19" fmla="*/ 1 h 358"/>
                    <a:gd name="T20" fmla="*/ 3 w 441"/>
                    <a:gd name="T21" fmla="*/ 1 h 358"/>
                    <a:gd name="T22" fmla="*/ 3 w 441"/>
                    <a:gd name="T23" fmla="*/ 1 h 358"/>
                    <a:gd name="T24" fmla="*/ 4 w 441"/>
                    <a:gd name="T25" fmla="*/ 1 h 358"/>
                    <a:gd name="T26" fmla="*/ 4 w 441"/>
                    <a:gd name="T27" fmla="*/ 1 h 358"/>
                    <a:gd name="T28" fmla="*/ 4 w 441"/>
                    <a:gd name="T29" fmla="*/ 1 h 358"/>
                    <a:gd name="T30" fmla="*/ 4 w 441"/>
                    <a:gd name="T31" fmla="*/ 2 h 358"/>
                    <a:gd name="T32" fmla="*/ 4 w 441"/>
                    <a:gd name="T33" fmla="*/ 2 h 358"/>
                    <a:gd name="T34" fmla="*/ 4 w 441"/>
                    <a:gd name="T35" fmla="*/ 3 h 358"/>
                    <a:gd name="T36" fmla="*/ 4 w 441"/>
                    <a:gd name="T37" fmla="*/ 3 h 358"/>
                    <a:gd name="T38" fmla="*/ 4 w 441"/>
                    <a:gd name="T39" fmla="*/ 3 h 358"/>
                    <a:gd name="T40" fmla="*/ 4 w 441"/>
                    <a:gd name="T41" fmla="*/ 3 h 358"/>
                    <a:gd name="T42" fmla="*/ 4 w 441"/>
                    <a:gd name="T43" fmla="*/ 3 h 358"/>
                    <a:gd name="T44" fmla="*/ 4 w 441"/>
                    <a:gd name="T45" fmla="*/ 3 h 358"/>
                    <a:gd name="T46" fmla="*/ 4 w 441"/>
                    <a:gd name="T47" fmla="*/ 3 h 358"/>
                    <a:gd name="T48" fmla="*/ 4 w 441"/>
                    <a:gd name="T49" fmla="*/ 2 h 358"/>
                    <a:gd name="T50" fmla="*/ 3 w 441"/>
                    <a:gd name="T51" fmla="*/ 2 h 358"/>
                    <a:gd name="T52" fmla="*/ 3 w 441"/>
                    <a:gd name="T53" fmla="*/ 2 h 358"/>
                    <a:gd name="T54" fmla="*/ 3 w 441"/>
                    <a:gd name="T55" fmla="*/ 2 h 358"/>
                    <a:gd name="T56" fmla="*/ 3 w 441"/>
                    <a:gd name="T57" fmla="*/ 2 h 358"/>
                    <a:gd name="T58" fmla="*/ 3 w 441"/>
                    <a:gd name="T59" fmla="*/ 2 h 358"/>
                    <a:gd name="T60" fmla="*/ 2 w 441"/>
                    <a:gd name="T61" fmla="*/ 2 h 358"/>
                    <a:gd name="T62" fmla="*/ 2 w 441"/>
                    <a:gd name="T63" fmla="*/ 2 h 358"/>
                    <a:gd name="T64" fmla="*/ 2 w 441"/>
                    <a:gd name="T65" fmla="*/ 2 h 358"/>
                    <a:gd name="T66" fmla="*/ 2 w 441"/>
                    <a:gd name="T67" fmla="*/ 2 h 358"/>
                    <a:gd name="T68" fmla="*/ 2 w 441"/>
                    <a:gd name="T69" fmla="*/ 2 h 358"/>
                    <a:gd name="T70" fmla="*/ 1 w 441"/>
                    <a:gd name="T71" fmla="*/ 2 h 358"/>
                    <a:gd name="T72" fmla="*/ 1 w 441"/>
                    <a:gd name="T73" fmla="*/ 2 h 358"/>
                    <a:gd name="T74" fmla="*/ 1 w 441"/>
                    <a:gd name="T75" fmla="*/ 2 h 358"/>
                    <a:gd name="T76" fmla="*/ 1 w 441"/>
                    <a:gd name="T77" fmla="*/ 2 h 358"/>
                    <a:gd name="T78" fmla="*/ 1 w 441"/>
                    <a:gd name="T79" fmla="*/ 2 h 358"/>
                    <a:gd name="T80" fmla="*/ 1 w 441"/>
                    <a:gd name="T81" fmla="*/ 3 h 358"/>
                    <a:gd name="T82" fmla="*/ 1 w 441"/>
                    <a:gd name="T83" fmla="*/ 3 h 358"/>
                    <a:gd name="T84" fmla="*/ 1 w 441"/>
                    <a:gd name="T85" fmla="*/ 3 h 358"/>
                    <a:gd name="T86" fmla="*/ 1 w 441"/>
                    <a:gd name="T87" fmla="*/ 3 h 358"/>
                    <a:gd name="T88" fmla="*/ 1 w 441"/>
                    <a:gd name="T89" fmla="*/ 3 h 358"/>
                    <a:gd name="T90" fmla="*/ 1 w 441"/>
                    <a:gd name="T91" fmla="*/ 3 h 358"/>
                    <a:gd name="T92" fmla="*/ 1 w 441"/>
                    <a:gd name="T93" fmla="*/ 3 h 358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441" h="358">
                      <a:moveTo>
                        <a:pt x="31" y="358"/>
                      </a:moveTo>
                      <a:lnTo>
                        <a:pt x="0" y="271"/>
                      </a:lnTo>
                      <a:lnTo>
                        <a:pt x="3" y="174"/>
                      </a:lnTo>
                      <a:lnTo>
                        <a:pt x="14" y="112"/>
                      </a:lnTo>
                      <a:lnTo>
                        <a:pt x="31" y="81"/>
                      </a:lnTo>
                      <a:lnTo>
                        <a:pt x="52" y="57"/>
                      </a:lnTo>
                      <a:lnTo>
                        <a:pt x="89" y="29"/>
                      </a:lnTo>
                      <a:lnTo>
                        <a:pt x="145" y="15"/>
                      </a:lnTo>
                      <a:lnTo>
                        <a:pt x="209" y="0"/>
                      </a:lnTo>
                      <a:lnTo>
                        <a:pt x="275" y="10"/>
                      </a:lnTo>
                      <a:lnTo>
                        <a:pt x="328" y="24"/>
                      </a:lnTo>
                      <a:lnTo>
                        <a:pt x="357" y="36"/>
                      </a:lnTo>
                      <a:lnTo>
                        <a:pt x="392" y="50"/>
                      </a:lnTo>
                      <a:lnTo>
                        <a:pt x="405" y="70"/>
                      </a:lnTo>
                      <a:lnTo>
                        <a:pt x="420" y="102"/>
                      </a:lnTo>
                      <a:lnTo>
                        <a:pt x="438" y="162"/>
                      </a:lnTo>
                      <a:lnTo>
                        <a:pt x="441" y="215"/>
                      </a:lnTo>
                      <a:lnTo>
                        <a:pt x="441" y="261"/>
                      </a:lnTo>
                      <a:lnTo>
                        <a:pt x="441" y="282"/>
                      </a:lnTo>
                      <a:lnTo>
                        <a:pt x="426" y="329"/>
                      </a:lnTo>
                      <a:lnTo>
                        <a:pt x="432" y="273"/>
                      </a:lnTo>
                      <a:lnTo>
                        <a:pt x="403" y="286"/>
                      </a:lnTo>
                      <a:lnTo>
                        <a:pt x="392" y="318"/>
                      </a:lnTo>
                      <a:lnTo>
                        <a:pt x="385" y="287"/>
                      </a:lnTo>
                      <a:lnTo>
                        <a:pt x="392" y="247"/>
                      </a:lnTo>
                      <a:lnTo>
                        <a:pt x="363" y="189"/>
                      </a:lnTo>
                      <a:lnTo>
                        <a:pt x="375" y="158"/>
                      </a:lnTo>
                      <a:lnTo>
                        <a:pt x="335" y="170"/>
                      </a:lnTo>
                      <a:lnTo>
                        <a:pt x="296" y="182"/>
                      </a:lnTo>
                      <a:lnTo>
                        <a:pt x="258" y="178"/>
                      </a:lnTo>
                      <a:lnTo>
                        <a:pt x="225" y="170"/>
                      </a:lnTo>
                      <a:lnTo>
                        <a:pt x="197" y="166"/>
                      </a:lnTo>
                      <a:lnTo>
                        <a:pt x="220" y="182"/>
                      </a:lnTo>
                      <a:lnTo>
                        <a:pt x="202" y="182"/>
                      </a:lnTo>
                      <a:lnTo>
                        <a:pt x="152" y="179"/>
                      </a:lnTo>
                      <a:lnTo>
                        <a:pt x="115" y="163"/>
                      </a:lnTo>
                      <a:lnTo>
                        <a:pt x="87" y="153"/>
                      </a:lnTo>
                      <a:lnTo>
                        <a:pt x="90" y="174"/>
                      </a:lnTo>
                      <a:lnTo>
                        <a:pt x="82" y="210"/>
                      </a:lnTo>
                      <a:lnTo>
                        <a:pt x="70" y="239"/>
                      </a:lnTo>
                      <a:lnTo>
                        <a:pt x="64" y="261"/>
                      </a:lnTo>
                      <a:lnTo>
                        <a:pt x="63" y="287"/>
                      </a:lnTo>
                      <a:lnTo>
                        <a:pt x="63" y="311"/>
                      </a:lnTo>
                      <a:lnTo>
                        <a:pt x="47" y="287"/>
                      </a:lnTo>
                      <a:lnTo>
                        <a:pt x="29" y="284"/>
                      </a:lnTo>
                      <a:lnTo>
                        <a:pt x="15" y="302"/>
                      </a:lnTo>
                      <a:lnTo>
                        <a:pt x="31" y="35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5" name="Group 10"/>
              <p:cNvGrpSpPr>
                <a:grpSpLocks/>
              </p:cNvGrpSpPr>
              <p:nvPr/>
            </p:nvGrpSpPr>
            <p:grpSpPr bwMode="auto">
              <a:xfrm>
                <a:off x="8151" y="10727"/>
                <a:ext cx="608" cy="153"/>
                <a:chOff x="8151" y="10727"/>
                <a:chExt cx="608" cy="153"/>
              </a:xfrm>
            </p:grpSpPr>
            <p:sp>
              <p:nvSpPr>
                <p:cNvPr id="36" name="Freeform 11"/>
                <p:cNvSpPr>
                  <a:spLocks/>
                </p:cNvSpPr>
                <p:nvPr/>
              </p:nvSpPr>
              <p:spPr bwMode="auto">
                <a:xfrm>
                  <a:off x="8151" y="10727"/>
                  <a:ext cx="256" cy="153"/>
                </a:xfrm>
                <a:custGeom>
                  <a:avLst/>
                  <a:gdLst>
                    <a:gd name="T0" fmla="*/ 2 w 511"/>
                    <a:gd name="T1" fmla="*/ 1 h 306"/>
                    <a:gd name="T2" fmla="*/ 2 w 511"/>
                    <a:gd name="T3" fmla="*/ 2 h 306"/>
                    <a:gd name="T4" fmla="*/ 1 w 511"/>
                    <a:gd name="T5" fmla="*/ 2 h 306"/>
                    <a:gd name="T6" fmla="*/ 0 w 511"/>
                    <a:gd name="T7" fmla="*/ 2 h 306"/>
                    <a:gd name="T8" fmla="*/ 0 w 511"/>
                    <a:gd name="T9" fmla="*/ 3 h 306"/>
                    <a:gd name="T10" fmla="*/ 1 w 511"/>
                    <a:gd name="T11" fmla="*/ 3 h 306"/>
                    <a:gd name="T12" fmla="*/ 2 w 511"/>
                    <a:gd name="T13" fmla="*/ 3 h 306"/>
                    <a:gd name="T14" fmla="*/ 3 w 511"/>
                    <a:gd name="T15" fmla="*/ 3 h 306"/>
                    <a:gd name="T16" fmla="*/ 3 w 511"/>
                    <a:gd name="T17" fmla="*/ 2 h 306"/>
                    <a:gd name="T18" fmla="*/ 4 w 511"/>
                    <a:gd name="T19" fmla="*/ 2 h 306"/>
                    <a:gd name="T20" fmla="*/ 4 w 511"/>
                    <a:gd name="T21" fmla="*/ 1 h 306"/>
                    <a:gd name="T22" fmla="*/ 4 w 511"/>
                    <a:gd name="T23" fmla="*/ 0 h 306"/>
                    <a:gd name="T24" fmla="*/ 2 w 511"/>
                    <a:gd name="T25" fmla="*/ 1 h 30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511" h="306">
                      <a:moveTo>
                        <a:pt x="244" y="67"/>
                      </a:moveTo>
                      <a:lnTo>
                        <a:pt x="159" y="145"/>
                      </a:lnTo>
                      <a:lnTo>
                        <a:pt x="98" y="187"/>
                      </a:lnTo>
                      <a:lnTo>
                        <a:pt x="0" y="222"/>
                      </a:lnTo>
                      <a:lnTo>
                        <a:pt x="0" y="278"/>
                      </a:lnTo>
                      <a:lnTo>
                        <a:pt x="87" y="306"/>
                      </a:lnTo>
                      <a:lnTo>
                        <a:pt x="222" y="306"/>
                      </a:lnTo>
                      <a:lnTo>
                        <a:pt x="323" y="259"/>
                      </a:lnTo>
                      <a:lnTo>
                        <a:pt x="373" y="217"/>
                      </a:lnTo>
                      <a:lnTo>
                        <a:pt x="511" y="180"/>
                      </a:lnTo>
                      <a:lnTo>
                        <a:pt x="511" y="72"/>
                      </a:lnTo>
                      <a:lnTo>
                        <a:pt x="494" y="0"/>
                      </a:lnTo>
                      <a:lnTo>
                        <a:pt x="244" y="6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37" name="Freeform 12"/>
                <p:cNvSpPr>
                  <a:spLocks/>
                </p:cNvSpPr>
                <p:nvPr/>
              </p:nvSpPr>
              <p:spPr bwMode="auto">
                <a:xfrm>
                  <a:off x="8483" y="10735"/>
                  <a:ext cx="276" cy="135"/>
                </a:xfrm>
                <a:custGeom>
                  <a:avLst/>
                  <a:gdLst>
                    <a:gd name="T0" fmla="*/ 1 w 551"/>
                    <a:gd name="T1" fmla="*/ 0 h 271"/>
                    <a:gd name="T2" fmla="*/ 0 w 551"/>
                    <a:gd name="T3" fmla="*/ 1 h 271"/>
                    <a:gd name="T4" fmla="*/ 1 w 551"/>
                    <a:gd name="T5" fmla="*/ 1 h 271"/>
                    <a:gd name="T6" fmla="*/ 2 w 551"/>
                    <a:gd name="T7" fmla="*/ 1 h 271"/>
                    <a:gd name="T8" fmla="*/ 3 w 551"/>
                    <a:gd name="T9" fmla="*/ 1 h 271"/>
                    <a:gd name="T10" fmla="*/ 4 w 551"/>
                    <a:gd name="T11" fmla="*/ 2 h 271"/>
                    <a:gd name="T12" fmla="*/ 5 w 551"/>
                    <a:gd name="T13" fmla="*/ 1 h 271"/>
                    <a:gd name="T14" fmla="*/ 5 w 551"/>
                    <a:gd name="T15" fmla="*/ 1 h 271"/>
                    <a:gd name="T16" fmla="*/ 4 w 551"/>
                    <a:gd name="T17" fmla="*/ 0 h 271"/>
                    <a:gd name="T18" fmla="*/ 3 w 551"/>
                    <a:gd name="T19" fmla="*/ 0 h 271"/>
                    <a:gd name="T20" fmla="*/ 2 w 551"/>
                    <a:gd name="T21" fmla="*/ 0 h 271"/>
                    <a:gd name="T22" fmla="*/ 1 w 551"/>
                    <a:gd name="T23" fmla="*/ 0 h 27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551" h="271">
                      <a:moveTo>
                        <a:pt x="5" y="11"/>
                      </a:moveTo>
                      <a:lnTo>
                        <a:pt x="0" y="161"/>
                      </a:lnTo>
                      <a:lnTo>
                        <a:pt x="127" y="187"/>
                      </a:lnTo>
                      <a:lnTo>
                        <a:pt x="202" y="218"/>
                      </a:lnTo>
                      <a:lnTo>
                        <a:pt x="332" y="250"/>
                      </a:lnTo>
                      <a:lnTo>
                        <a:pt x="428" y="271"/>
                      </a:lnTo>
                      <a:lnTo>
                        <a:pt x="534" y="255"/>
                      </a:lnTo>
                      <a:lnTo>
                        <a:pt x="551" y="187"/>
                      </a:lnTo>
                      <a:lnTo>
                        <a:pt x="400" y="110"/>
                      </a:lnTo>
                      <a:lnTo>
                        <a:pt x="288" y="47"/>
                      </a:lnTo>
                      <a:lnTo>
                        <a:pt x="230" y="0"/>
                      </a:lnTo>
                      <a:lnTo>
                        <a:pt x="5" y="1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6" name="Group 13"/>
              <p:cNvGrpSpPr>
                <a:grpSpLocks/>
              </p:cNvGrpSpPr>
              <p:nvPr/>
            </p:nvGrpSpPr>
            <p:grpSpPr bwMode="auto">
              <a:xfrm>
                <a:off x="7986" y="10063"/>
                <a:ext cx="249" cy="453"/>
                <a:chOff x="7986" y="10063"/>
                <a:chExt cx="249" cy="453"/>
              </a:xfrm>
            </p:grpSpPr>
            <p:grpSp>
              <p:nvGrpSpPr>
                <p:cNvPr id="26" name="Group 14"/>
                <p:cNvGrpSpPr>
                  <a:grpSpLocks/>
                </p:cNvGrpSpPr>
                <p:nvPr/>
              </p:nvGrpSpPr>
              <p:grpSpPr bwMode="auto">
                <a:xfrm>
                  <a:off x="8078" y="10063"/>
                  <a:ext cx="93" cy="125"/>
                  <a:chOff x="8078" y="10063"/>
                  <a:chExt cx="93" cy="125"/>
                </a:xfrm>
              </p:grpSpPr>
              <p:sp>
                <p:nvSpPr>
                  <p:cNvPr id="32" name="Line 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078" y="10066"/>
                    <a:ext cx="36" cy="121"/>
                  </a:xfrm>
                  <a:prstGeom prst="line">
                    <a:avLst/>
                  </a:prstGeom>
                  <a:noFill/>
                  <a:ln w="381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33" name="Line 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114" y="10064"/>
                    <a:ext cx="3" cy="124"/>
                  </a:xfrm>
                  <a:prstGeom prst="line">
                    <a:avLst/>
                  </a:prstGeom>
                  <a:noFill/>
                  <a:ln w="381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34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8117" y="10063"/>
                    <a:ext cx="34" cy="103"/>
                  </a:xfrm>
                  <a:prstGeom prst="line">
                    <a:avLst/>
                  </a:prstGeom>
                  <a:noFill/>
                  <a:ln w="381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35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8119" y="10064"/>
                    <a:ext cx="52" cy="80"/>
                  </a:xfrm>
                  <a:prstGeom prst="line">
                    <a:avLst/>
                  </a:prstGeom>
                  <a:noFill/>
                  <a:ln w="381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27" name="Group 19"/>
                <p:cNvGrpSpPr>
                  <a:grpSpLocks/>
                </p:cNvGrpSpPr>
                <p:nvPr/>
              </p:nvGrpSpPr>
              <p:grpSpPr bwMode="auto">
                <a:xfrm>
                  <a:off x="7986" y="10085"/>
                  <a:ext cx="249" cy="431"/>
                  <a:chOff x="7986" y="10085"/>
                  <a:chExt cx="249" cy="431"/>
                </a:xfrm>
              </p:grpSpPr>
              <p:sp>
                <p:nvSpPr>
                  <p:cNvPr id="28" name="Arc 20"/>
                  <p:cNvSpPr>
                    <a:spLocks/>
                  </p:cNvSpPr>
                  <p:nvPr/>
                </p:nvSpPr>
                <p:spPr bwMode="auto">
                  <a:xfrm>
                    <a:off x="7986" y="10475"/>
                    <a:ext cx="90" cy="41"/>
                  </a:xfrm>
                  <a:custGeom>
                    <a:avLst/>
                    <a:gdLst>
                      <a:gd name="T0" fmla="*/ 0 w 43200"/>
                      <a:gd name="T1" fmla="*/ 0 h 43200"/>
                      <a:gd name="T2" fmla="*/ 0 w 43200"/>
                      <a:gd name="T3" fmla="*/ 0 h 43200"/>
                      <a:gd name="T4" fmla="*/ 0 w 43200"/>
                      <a:gd name="T5" fmla="*/ 0 h 432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3200" h="43200" fill="none" extrusionOk="0">
                        <a:moveTo>
                          <a:pt x="30555" y="1943"/>
                        </a:moveTo>
                        <a:cubicBezTo>
                          <a:pt x="38257" y="5452"/>
                          <a:pt x="43200" y="13136"/>
                          <a:pt x="43200" y="21600"/>
                        </a:cubicBezTo>
                        <a:cubicBezTo>
                          <a:pt x="43200" y="33529"/>
                          <a:pt x="33529" y="43200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0" y="9670"/>
                          <a:pt x="9670" y="0"/>
                          <a:pt x="21600" y="0"/>
                        </a:cubicBezTo>
                        <a:cubicBezTo>
                          <a:pt x="23779" y="-1"/>
                          <a:pt x="25947" y="329"/>
                          <a:pt x="28028" y="978"/>
                        </a:cubicBezTo>
                      </a:path>
                      <a:path w="43200" h="43200" stroke="0" extrusionOk="0">
                        <a:moveTo>
                          <a:pt x="30555" y="1943"/>
                        </a:moveTo>
                        <a:cubicBezTo>
                          <a:pt x="38257" y="5452"/>
                          <a:pt x="43200" y="13136"/>
                          <a:pt x="43200" y="21600"/>
                        </a:cubicBezTo>
                        <a:cubicBezTo>
                          <a:pt x="43200" y="33529"/>
                          <a:pt x="33529" y="43200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0" y="9670"/>
                          <a:pt x="9670" y="0"/>
                          <a:pt x="21600" y="0"/>
                        </a:cubicBezTo>
                        <a:cubicBezTo>
                          <a:pt x="23779" y="-1"/>
                          <a:pt x="25947" y="329"/>
                          <a:pt x="28028" y="978"/>
                        </a:cubicBezTo>
                        <a:lnTo>
                          <a:pt x="21600" y="21600"/>
                        </a:lnTo>
                        <a:lnTo>
                          <a:pt x="30555" y="1943"/>
                        </a:lnTo>
                        <a:close/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29" name="Freeform 21"/>
                  <p:cNvSpPr>
                    <a:spLocks/>
                  </p:cNvSpPr>
                  <p:nvPr/>
                </p:nvSpPr>
                <p:spPr bwMode="auto">
                  <a:xfrm>
                    <a:off x="7986" y="10087"/>
                    <a:ext cx="208" cy="411"/>
                  </a:xfrm>
                  <a:custGeom>
                    <a:avLst/>
                    <a:gdLst>
                      <a:gd name="T0" fmla="*/ 0 w 417"/>
                      <a:gd name="T1" fmla="*/ 2 h 822"/>
                      <a:gd name="T2" fmla="*/ 3 w 417"/>
                      <a:gd name="T3" fmla="*/ 0 h 822"/>
                      <a:gd name="T4" fmla="*/ 3 w 417"/>
                      <a:gd name="T5" fmla="*/ 1 h 822"/>
                      <a:gd name="T6" fmla="*/ 3 w 417"/>
                      <a:gd name="T7" fmla="*/ 5 h 822"/>
                      <a:gd name="T8" fmla="*/ 0 w 417"/>
                      <a:gd name="T9" fmla="*/ 7 h 822"/>
                      <a:gd name="T10" fmla="*/ 0 w 417"/>
                      <a:gd name="T11" fmla="*/ 2 h 8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417" h="822">
                        <a:moveTo>
                          <a:pt x="67" y="232"/>
                        </a:moveTo>
                        <a:lnTo>
                          <a:pt x="414" y="0"/>
                        </a:lnTo>
                        <a:lnTo>
                          <a:pt x="417" y="26"/>
                        </a:lnTo>
                        <a:lnTo>
                          <a:pt x="414" y="535"/>
                        </a:lnTo>
                        <a:lnTo>
                          <a:pt x="0" y="822"/>
                        </a:lnTo>
                        <a:lnTo>
                          <a:pt x="67" y="232"/>
                        </a:lnTo>
                        <a:close/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30" name="Freeform 22"/>
                  <p:cNvSpPr>
                    <a:spLocks/>
                  </p:cNvSpPr>
                  <p:nvPr/>
                </p:nvSpPr>
                <p:spPr bwMode="auto">
                  <a:xfrm>
                    <a:off x="7988" y="10094"/>
                    <a:ext cx="231" cy="406"/>
                  </a:xfrm>
                  <a:custGeom>
                    <a:avLst/>
                    <a:gdLst>
                      <a:gd name="T0" fmla="*/ 1 w 460"/>
                      <a:gd name="T1" fmla="*/ 2 h 812"/>
                      <a:gd name="T2" fmla="*/ 0 w 460"/>
                      <a:gd name="T3" fmla="*/ 7 h 812"/>
                      <a:gd name="T4" fmla="*/ 1 w 460"/>
                      <a:gd name="T5" fmla="*/ 7 h 812"/>
                      <a:gd name="T6" fmla="*/ 1 w 460"/>
                      <a:gd name="T7" fmla="*/ 7 h 812"/>
                      <a:gd name="T8" fmla="*/ 1 w 460"/>
                      <a:gd name="T9" fmla="*/ 7 h 812"/>
                      <a:gd name="T10" fmla="*/ 1 w 460"/>
                      <a:gd name="T11" fmla="*/ 7 h 812"/>
                      <a:gd name="T12" fmla="*/ 1 w 460"/>
                      <a:gd name="T13" fmla="*/ 7 h 812"/>
                      <a:gd name="T14" fmla="*/ 1 w 460"/>
                      <a:gd name="T15" fmla="*/ 7 h 812"/>
                      <a:gd name="T16" fmla="*/ 1 w 460"/>
                      <a:gd name="T17" fmla="*/ 7 h 812"/>
                      <a:gd name="T18" fmla="*/ 2 w 460"/>
                      <a:gd name="T19" fmla="*/ 7 h 812"/>
                      <a:gd name="T20" fmla="*/ 2 w 460"/>
                      <a:gd name="T21" fmla="*/ 7 h 812"/>
                      <a:gd name="T22" fmla="*/ 2 w 460"/>
                      <a:gd name="T23" fmla="*/ 7 h 812"/>
                      <a:gd name="T24" fmla="*/ 2 w 460"/>
                      <a:gd name="T25" fmla="*/ 2 h 812"/>
                      <a:gd name="T26" fmla="*/ 4 w 460"/>
                      <a:gd name="T27" fmla="*/ 1 h 812"/>
                      <a:gd name="T28" fmla="*/ 4 w 460"/>
                      <a:gd name="T29" fmla="*/ 1 h 812"/>
                      <a:gd name="T30" fmla="*/ 4 w 460"/>
                      <a:gd name="T31" fmla="*/ 1 h 812"/>
                      <a:gd name="T32" fmla="*/ 4 w 460"/>
                      <a:gd name="T33" fmla="*/ 1 h 812"/>
                      <a:gd name="T34" fmla="*/ 4 w 460"/>
                      <a:gd name="T35" fmla="*/ 0 h 812"/>
                      <a:gd name="T36" fmla="*/ 1 w 460"/>
                      <a:gd name="T37" fmla="*/ 2 h 812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0" t="0" r="r" b="b"/>
                    <a:pathLst>
                      <a:path w="460" h="812">
                        <a:moveTo>
                          <a:pt x="73" y="225"/>
                        </a:moveTo>
                        <a:lnTo>
                          <a:pt x="0" y="796"/>
                        </a:lnTo>
                        <a:lnTo>
                          <a:pt x="21" y="785"/>
                        </a:lnTo>
                        <a:lnTo>
                          <a:pt x="31" y="807"/>
                        </a:lnTo>
                        <a:lnTo>
                          <a:pt x="50" y="791"/>
                        </a:lnTo>
                        <a:lnTo>
                          <a:pt x="66" y="810"/>
                        </a:lnTo>
                        <a:lnTo>
                          <a:pt x="83" y="796"/>
                        </a:lnTo>
                        <a:lnTo>
                          <a:pt x="101" y="812"/>
                        </a:lnTo>
                        <a:lnTo>
                          <a:pt x="120" y="794"/>
                        </a:lnTo>
                        <a:lnTo>
                          <a:pt x="143" y="812"/>
                        </a:lnTo>
                        <a:lnTo>
                          <a:pt x="157" y="788"/>
                        </a:lnTo>
                        <a:lnTo>
                          <a:pt x="178" y="802"/>
                        </a:lnTo>
                        <a:lnTo>
                          <a:pt x="139" y="238"/>
                        </a:lnTo>
                        <a:lnTo>
                          <a:pt x="460" y="8"/>
                        </a:lnTo>
                        <a:lnTo>
                          <a:pt x="438" y="16"/>
                        </a:lnTo>
                        <a:lnTo>
                          <a:pt x="420" y="6"/>
                        </a:lnTo>
                        <a:lnTo>
                          <a:pt x="415" y="17"/>
                        </a:lnTo>
                        <a:lnTo>
                          <a:pt x="399" y="0"/>
                        </a:lnTo>
                        <a:lnTo>
                          <a:pt x="73" y="225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sp>
                <p:nvSpPr>
                  <p:cNvPr id="31" name="Freeform 23"/>
                  <p:cNvSpPr>
                    <a:spLocks/>
                  </p:cNvSpPr>
                  <p:nvPr/>
                </p:nvSpPr>
                <p:spPr bwMode="auto">
                  <a:xfrm>
                    <a:off x="8055" y="10085"/>
                    <a:ext cx="180" cy="417"/>
                  </a:xfrm>
                  <a:custGeom>
                    <a:avLst/>
                    <a:gdLst>
                      <a:gd name="T0" fmla="*/ 0 w 361"/>
                      <a:gd name="T1" fmla="*/ 2 h 833"/>
                      <a:gd name="T2" fmla="*/ 2 w 361"/>
                      <a:gd name="T3" fmla="*/ 0 h 833"/>
                      <a:gd name="T4" fmla="*/ 2 w 361"/>
                      <a:gd name="T5" fmla="*/ 1 h 833"/>
                      <a:gd name="T6" fmla="*/ 2 w 361"/>
                      <a:gd name="T7" fmla="*/ 5 h 833"/>
                      <a:gd name="T8" fmla="*/ 0 w 361"/>
                      <a:gd name="T9" fmla="*/ 7 h 833"/>
                      <a:gd name="T10" fmla="*/ 0 w 361"/>
                      <a:gd name="T11" fmla="*/ 2 h 833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361" h="833">
                        <a:moveTo>
                          <a:pt x="0" y="243"/>
                        </a:moveTo>
                        <a:lnTo>
                          <a:pt x="339" y="0"/>
                        </a:lnTo>
                        <a:lnTo>
                          <a:pt x="360" y="76"/>
                        </a:lnTo>
                        <a:lnTo>
                          <a:pt x="361" y="522"/>
                        </a:lnTo>
                        <a:lnTo>
                          <a:pt x="39" y="833"/>
                        </a:lnTo>
                        <a:lnTo>
                          <a:pt x="0" y="243"/>
                        </a:lnTo>
                        <a:close/>
                      </a:path>
                    </a:pathLst>
                  </a:custGeom>
                  <a:solidFill>
                    <a:srgbClr val="BF7F3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17" name="Freeform 24"/>
              <p:cNvSpPr>
                <a:spLocks/>
              </p:cNvSpPr>
              <p:nvPr/>
            </p:nvSpPr>
            <p:spPr bwMode="auto">
              <a:xfrm>
                <a:off x="8059" y="9994"/>
                <a:ext cx="144" cy="103"/>
              </a:xfrm>
              <a:custGeom>
                <a:avLst/>
                <a:gdLst>
                  <a:gd name="T0" fmla="*/ 1 w 288"/>
                  <a:gd name="T1" fmla="*/ 1 h 206"/>
                  <a:gd name="T2" fmla="*/ 1 w 288"/>
                  <a:gd name="T3" fmla="*/ 1 h 206"/>
                  <a:gd name="T4" fmla="*/ 0 w 288"/>
                  <a:gd name="T5" fmla="*/ 2 h 206"/>
                  <a:gd name="T6" fmla="*/ 1 w 288"/>
                  <a:gd name="T7" fmla="*/ 2 h 206"/>
                  <a:gd name="T8" fmla="*/ 1 w 288"/>
                  <a:gd name="T9" fmla="*/ 2 h 206"/>
                  <a:gd name="T10" fmla="*/ 2 w 288"/>
                  <a:gd name="T11" fmla="*/ 2 h 206"/>
                  <a:gd name="T12" fmla="*/ 2 w 288"/>
                  <a:gd name="T13" fmla="*/ 2 h 206"/>
                  <a:gd name="T14" fmla="*/ 3 w 288"/>
                  <a:gd name="T15" fmla="*/ 2 h 206"/>
                  <a:gd name="T16" fmla="*/ 3 w 288"/>
                  <a:gd name="T17" fmla="*/ 1 h 206"/>
                  <a:gd name="T18" fmla="*/ 2 w 288"/>
                  <a:gd name="T19" fmla="*/ 0 h 206"/>
                  <a:gd name="T20" fmla="*/ 1 w 288"/>
                  <a:gd name="T21" fmla="*/ 1 h 20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88" h="206">
                    <a:moveTo>
                      <a:pt x="84" y="21"/>
                    </a:moveTo>
                    <a:lnTo>
                      <a:pt x="23" y="71"/>
                    </a:lnTo>
                    <a:lnTo>
                      <a:pt x="0" y="133"/>
                    </a:lnTo>
                    <a:lnTo>
                      <a:pt x="63" y="195"/>
                    </a:lnTo>
                    <a:lnTo>
                      <a:pt x="124" y="206"/>
                    </a:lnTo>
                    <a:lnTo>
                      <a:pt x="169" y="190"/>
                    </a:lnTo>
                    <a:lnTo>
                      <a:pt x="213" y="200"/>
                    </a:lnTo>
                    <a:lnTo>
                      <a:pt x="265" y="143"/>
                    </a:lnTo>
                    <a:lnTo>
                      <a:pt x="288" y="75"/>
                    </a:lnTo>
                    <a:lnTo>
                      <a:pt x="230" y="0"/>
                    </a:lnTo>
                    <a:lnTo>
                      <a:pt x="84" y="21"/>
                    </a:lnTo>
                    <a:close/>
                  </a:path>
                </a:pathLst>
              </a:custGeom>
              <a:solidFill>
                <a:srgbClr val="FFB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grpSp>
            <p:nvGrpSpPr>
              <p:cNvPr id="18" name="Group 25"/>
              <p:cNvGrpSpPr>
                <a:grpSpLocks/>
              </p:cNvGrpSpPr>
              <p:nvPr/>
            </p:nvGrpSpPr>
            <p:grpSpPr bwMode="auto">
              <a:xfrm>
                <a:off x="8095" y="9408"/>
                <a:ext cx="675" cy="1369"/>
                <a:chOff x="8095" y="9408"/>
                <a:chExt cx="675" cy="1369"/>
              </a:xfrm>
            </p:grpSpPr>
            <p:sp>
              <p:nvSpPr>
                <p:cNvPr id="19" name="Freeform 26"/>
                <p:cNvSpPr>
                  <a:spLocks/>
                </p:cNvSpPr>
                <p:nvPr/>
              </p:nvSpPr>
              <p:spPr bwMode="auto">
                <a:xfrm>
                  <a:off x="8338" y="9408"/>
                  <a:ext cx="180" cy="459"/>
                </a:xfrm>
                <a:custGeom>
                  <a:avLst/>
                  <a:gdLst>
                    <a:gd name="T0" fmla="*/ 2 w 360"/>
                    <a:gd name="T1" fmla="*/ 7 h 919"/>
                    <a:gd name="T2" fmla="*/ 0 w 360"/>
                    <a:gd name="T3" fmla="*/ 0 h 919"/>
                    <a:gd name="T4" fmla="*/ 1 w 360"/>
                    <a:gd name="T5" fmla="*/ 0 h 919"/>
                    <a:gd name="T6" fmla="*/ 2 w 360"/>
                    <a:gd name="T7" fmla="*/ 0 h 919"/>
                    <a:gd name="T8" fmla="*/ 3 w 360"/>
                    <a:gd name="T9" fmla="*/ 0 h 919"/>
                    <a:gd name="T10" fmla="*/ 3 w 360"/>
                    <a:gd name="T11" fmla="*/ 0 h 919"/>
                    <a:gd name="T12" fmla="*/ 2 w 360"/>
                    <a:gd name="T13" fmla="*/ 7 h 91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0" h="919">
                      <a:moveTo>
                        <a:pt x="211" y="919"/>
                      </a:moveTo>
                      <a:lnTo>
                        <a:pt x="0" y="58"/>
                      </a:lnTo>
                      <a:lnTo>
                        <a:pt x="40" y="8"/>
                      </a:lnTo>
                      <a:lnTo>
                        <a:pt x="182" y="77"/>
                      </a:lnTo>
                      <a:lnTo>
                        <a:pt x="318" y="0"/>
                      </a:lnTo>
                      <a:lnTo>
                        <a:pt x="360" y="48"/>
                      </a:lnTo>
                      <a:lnTo>
                        <a:pt x="211" y="919"/>
                      </a:lnTo>
                      <a:close/>
                    </a:path>
                  </a:pathLst>
                </a:custGeom>
                <a:solidFill>
                  <a:srgbClr val="9FB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20" name="Freeform 27"/>
                <p:cNvSpPr>
                  <a:spLocks/>
                </p:cNvSpPr>
                <p:nvPr/>
              </p:nvSpPr>
              <p:spPr bwMode="auto">
                <a:xfrm>
                  <a:off x="8404" y="9445"/>
                  <a:ext cx="68" cy="412"/>
                </a:xfrm>
                <a:custGeom>
                  <a:avLst/>
                  <a:gdLst>
                    <a:gd name="T0" fmla="*/ 1 w 134"/>
                    <a:gd name="T1" fmla="*/ 0 h 824"/>
                    <a:gd name="T2" fmla="*/ 1 w 134"/>
                    <a:gd name="T3" fmla="*/ 0 h 824"/>
                    <a:gd name="T4" fmla="*/ 1 w 134"/>
                    <a:gd name="T5" fmla="*/ 1 h 824"/>
                    <a:gd name="T6" fmla="*/ 1 w 134"/>
                    <a:gd name="T7" fmla="*/ 1 h 824"/>
                    <a:gd name="T8" fmla="*/ 1 w 134"/>
                    <a:gd name="T9" fmla="*/ 2 h 824"/>
                    <a:gd name="T10" fmla="*/ 2 w 134"/>
                    <a:gd name="T11" fmla="*/ 3 h 824"/>
                    <a:gd name="T12" fmla="*/ 2 w 134"/>
                    <a:gd name="T13" fmla="*/ 4 h 824"/>
                    <a:gd name="T14" fmla="*/ 1 w 134"/>
                    <a:gd name="T15" fmla="*/ 6 h 824"/>
                    <a:gd name="T16" fmla="*/ 1 w 134"/>
                    <a:gd name="T17" fmla="*/ 7 h 824"/>
                    <a:gd name="T18" fmla="*/ 1 w 134"/>
                    <a:gd name="T19" fmla="*/ 7 h 824"/>
                    <a:gd name="T20" fmla="*/ 1 w 134"/>
                    <a:gd name="T21" fmla="*/ 6 h 824"/>
                    <a:gd name="T22" fmla="*/ 1 w 134"/>
                    <a:gd name="T23" fmla="*/ 4 h 824"/>
                    <a:gd name="T24" fmla="*/ 1 w 134"/>
                    <a:gd name="T25" fmla="*/ 3 h 824"/>
                    <a:gd name="T26" fmla="*/ 1 w 134"/>
                    <a:gd name="T27" fmla="*/ 2 h 824"/>
                    <a:gd name="T28" fmla="*/ 1 w 134"/>
                    <a:gd name="T29" fmla="*/ 1 h 824"/>
                    <a:gd name="T30" fmla="*/ 0 w 134"/>
                    <a:gd name="T31" fmla="*/ 1 h 824"/>
                    <a:gd name="T32" fmla="*/ 1 w 134"/>
                    <a:gd name="T33" fmla="*/ 0 h 824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134" h="824">
                      <a:moveTo>
                        <a:pt x="40" y="0"/>
                      </a:moveTo>
                      <a:lnTo>
                        <a:pt x="54" y="0"/>
                      </a:lnTo>
                      <a:lnTo>
                        <a:pt x="99" y="60"/>
                      </a:lnTo>
                      <a:lnTo>
                        <a:pt x="73" y="103"/>
                      </a:lnTo>
                      <a:lnTo>
                        <a:pt x="108" y="211"/>
                      </a:lnTo>
                      <a:lnTo>
                        <a:pt x="131" y="311"/>
                      </a:lnTo>
                      <a:lnTo>
                        <a:pt x="134" y="429"/>
                      </a:lnTo>
                      <a:lnTo>
                        <a:pt x="120" y="674"/>
                      </a:lnTo>
                      <a:lnTo>
                        <a:pt x="115" y="820"/>
                      </a:lnTo>
                      <a:lnTo>
                        <a:pt x="40" y="824"/>
                      </a:lnTo>
                      <a:lnTo>
                        <a:pt x="26" y="670"/>
                      </a:lnTo>
                      <a:lnTo>
                        <a:pt x="3" y="429"/>
                      </a:lnTo>
                      <a:lnTo>
                        <a:pt x="3" y="314"/>
                      </a:lnTo>
                      <a:lnTo>
                        <a:pt x="14" y="213"/>
                      </a:lnTo>
                      <a:lnTo>
                        <a:pt x="35" y="106"/>
                      </a:lnTo>
                      <a:lnTo>
                        <a:pt x="0" y="71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1F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ko-KR" altLang="en-US"/>
                </a:p>
              </p:txBody>
            </p:sp>
            <p:grpSp>
              <p:nvGrpSpPr>
                <p:cNvPr id="21" name="Group 28"/>
                <p:cNvGrpSpPr>
                  <a:grpSpLocks/>
                </p:cNvGrpSpPr>
                <p:nvPr/>
              </p:nvGrpSpPr>
              <p:grpSpPr bwMode="auto">
                <a:xfrm>
                  <a:off x="8095" y="9427"/>
                  <a:ext cx="675" cy="1350"/>
                  <a:chOff x="8095" y="9427"/>
                  <a:chExt cx="675" cy="1350"/>
                </a:xfrm>
              </p:grpSpPr>
              <p:sp>
                <p:nvSpPr>
                  <p:cNvPr id="22" name="Freeform 29"/>
                  <p:cNvSpPr>
                    <a:spLocks/>
                  </p:cNvSpPr>
                  <p:nvPr/>
                </p:nvSpPr>
                <p:spPr bwMode="auto">
                  <a:xfrm>
                    <a:off x="8095" y="9427"/>
                    <a:ext cx="675" cy="1350"/>
                  </a:xfrm>
                  <a:custGeom>
                    <a:avLst/>
                    <a:gdLst>
                      <a:gd name="T0" fmla="*/ 3 w 1351"/>
                      <a:gd name="T1" fmla="*/ 0 h 2701"/>
                      <a:gd name="T2" fmla="*/ 1 w 1351"/>
                      <a:gd name="T3" fmla="*/ 1 h 2701"/>
                      <a:gd name="T4" fmla="*/ 0 w 1351"/>
                      <a:gd name="T5" fmla="*/ 4 h 2701"/>
                      <a:gd name="T6" fmla="*/ 0 w 1351"/>
                      <a:gd name="T7" fmla="*/ 5 h 2701"/>
                      <a:gd name="T8" fmla="*/ 0 w 1351"/>
                      <a:gd name="T9" fmla="*/ 9 h 2701"/>
                      <a:gd name="T10" fmla="*/ 1 w 1351"/>
                      <a:gd name="T11" fmla="*/ 9 h 2701"/>
                      <a:gd name="T12" fmla="*/ 1 w 1351"/>
                      <a:gd name="T13" fmla="*/ 6 h 2701"/>
                      <a:gd name="T14" fmla="*/ 2 w 1351"/>
                      <a:gd name="T15" fmla="*/ 4 h 2701"/>
                      <a:gd name="T16" fmla="*/ 2 w 1351"/>
                      <a:gd name="T17" fmla="*/ 7 h 2701"/>
                      <a:gd name="T18" fmla="*/ 2 w 1351"/>
                      <a:gd name="T19" fmla="*/ 10 h 2701"/>
                      <a:gd name="T20" fmla="*/ 3 w 1351"/>
                      <a:gd name="T21" fmla="*/ 10 h 2701"/>
                      <a:gd name="T22" fmla="*/ 2 w 1351"/>
                      <a:gd name="T23" fmla="*/ 14 h 2701"/>
                      <a:gd name="T24" fmla="*/ 2 w 1351"/>
                      <a:gd name="T25" fmla="*/ 20 h 2701"/>
                      <a:gd name="T26" fmla="*/ 3 w 1351"/>
                      <a:gd name="T27" fmla="*/ 21 h 2701"/>
                      <a:gd name="T28" fmla="*/ 4 w 1351"/>
                      <a:gd name="T29" fmla="*/ 20 h 2701"/>
                      <a:gd name="T30" fmla="*/ 5 w 1351"/>
                      <a:gd name="T31" fmla="*/ 10 h 2701"/>
                      <a:gd name="T32" fmla="*/ 5 w 1351"/>
                      <a:gd name="T33" fmla="*/ 16 h 2701"/>
                      <a:gd name="T34" fmla="*/ 6 w 1351"/>
                      <a:gd name="T35" fmla="*/ 20 h 2701"/>
                      <a:gd name="T36" fmla="*/ 7 w 1351"/>
                      <a:gd name="T37" fmla="*/ 21 h 2701"/>
                      <a:gd name="T38" fmla="*/ 8 w 1351"/>
                      <a:gd name="T39" fmla="*/ 21 h 2701"/>
                      <a:gd name="T40" fmla="*/ 7 w 1351"/>
                      <a:gd name="T41" fmla="*/ 13 h 2701"/>
                      <a:gd name="T42" fmla="*/ 8 w 1351"/>
                      <a:gd name="T43" fmla="*/ 10 h 2701"/>
                      <a:gd name="T44" fmla="*/ 8 w 1351"/>
                      <a:gd name="T45" fmla="*/ 10 h 2701"/>
                      <a:gd name="T46" fmla="*/ 8 w 1351"/>
                      <a:gd name="T47" fmla="*/ 9 h 2701"/>
                      <a:gd name="T48" fmla="*/ 8 w 1351"/>
                      <a:gd name="T49" fmla="*/ 8 h 2701"/>
                      <a:gd name="T50" fmla="*/ 10 w 1351"/>
                      <a:gd name="T51" fmla="*/ 6 h 2701"/>
                      <a:gd name="T52" fmla="*/ 8 w 1351"/>
                      <a:gd name="T53" fmla="*/ 1 h 2701"/>
                      <a:gd name="T54" fmla="*/ 6 w 1351"/>
                      <a:gd name="T55" fmla="*/ 0 h 2701"/>
                      <a:gd name="T56" fmla="*/ 5 w 1351"/>
                      <a:gd name="T57" fmla="*/ 6 h 2701"/>
                      <a:gd name="T58" fmla="*/ 3 w 1351"/>
                      <a:gd name="T59" fmla="*/ 0 h 2701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351" h="2701">
                        <a:moveTo>
                          <a:pt x="493" y="13"/>
                        </a:moveTo>
                        <a:lnTo>
                          <a:pt x="227" y="133"/>
                        </a:lnTo>
                        <a:lnTo>
                          <a:pt x="58" y="571"/>
                        </a:lnTo>
                        <a:lnTo>
                          <a:pt x="18" y="739"/>
                        </a:lnTo>
                        <a:lnTo>
                          <a:pt x="0" y="1158"/>
                        </a:lnTo>
                        <a:lnTo>
                          <a:pt x="180" y="1156"/>
                        </a:lnTo>
                        <a:lnTo>
                          <a:pt x="196" y="787"/>
                        </a:lnTo>
                        <a:lnTo>
                          <a:pt x="318" y="519"/>
                        </a:lnTo>
                        <a:lnTo>
                          <a:pt x="334" y="916"/>
                        </a:lnTo>
                        <a:lnTo>
                          <a:pt x="313" y="1342"/>
                        </a:lnTo>
                        <a:lnTo>
                          <a:pt x="391" y="1351"/>
                        </a:lnTo>
                        <a:lnTo>
                          <a:pt x="379" y="1901"/>
                        </a:lnTo>
                        <a:lnTo>
                          <a:pt x="358" y="2680"/>
                        </a:lnTo>
                        <a:lnTo>
                          <a:pt x="470" y="2701"/>
                        </a:lnTo>
                        <a:lnTo>
                          <a:pt x="608" y="2649"/>
                        </a:lnTo>
                        <a:lnTo>
                          <a:pt x="714" y="1372"/>
                        </a:lnTo>
                        <a:lnTo>
                          <a:pt x="754" y="2099"/>
                        </a:lnTo>
                        <a:lnTo>
                          <a:pt x="782" y="2654"/>
                        </a:lnTo>
                        <a:lnTo>
                          <a:pt x="934" y="2701"/>
                        </a:lnTo>
                        <a:lnTo>
                          <a:pt x="1058" y="2691"/>
                        </a:lnTo>
                        <a:lnTo>
                          <a:pt x="1014" y="1672"/>
                        </a:lnTo>
                        <a:lnTo>
                          <a:pt x="1035" y="1342"/>
                        </a:lnTo>
                        <a:lnTo>
                          <a:pt x="1081" y="1321"/>
                        </a:lnTo>
                        <a:lnTo>
                          <a:pt x="1114" y="1206"/>
                        </a:lnTo>
                        <a:lnTo>
                          <a:pt x="1126" y="1109"/>
                        </a:lnTo>
                        <a:lnTo>
                          <a:pt x="1351" y="871"/>
                        </a:lnTo>
                        <a:lnTo>
                          <a:pt x="1149" y="134"/>
                        </a:lnTo>
                        <a:lnTo>
                          <a:pt x="840" y="0"/>
                        </a:lnTo>
                        <a:lnTo>
                          <a:pt x="698" y="853"/>
                        </a:lnTo>
                        <a:lnTo>
                          <a:pt x="493" y="13"/>
                        </a:lnTo>
                        <a:close/>
                      </a:path>
                    </a:pathLst>
                  </a:custGeom>
                  <a:solidFill>
                    <a:srgbClr val="000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ko-KR" altLang="en-US"/>
                  </a:p>
                </p:txBody>
              </p:sp>
              <p:grpSp>
                <p:nvGrpSpPr>
                  <p:cNvPr id="23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8438" y="9889"/>
                    <a:ext cx="28" cy="73"/>
                    <a:chOff x="8438" y="9889"/>
                    <a:chExt cx="28" cy="73"/>
                  </a:xfrm>
                </p:grpSpPr>
                <p:sp>
                  <p:nvSpPr>
                    <p:cNvPr id="24" name="Oval 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8438" y="9889"/>
                      <a:ext cx="28" cy="23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25" name="Oval 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8438" y="9933"/>
                      <a:ext cx="28" cy="29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ko-KR" altLang="en-US"/>
                    </a:p>
                  </p:txBody>
                </p:sp>
              </p:grpSp>
            </p:grpSp>
          </p:grpSp>
        </p:grpSp>
        <p:sp>
          <p:nvSpPr>
            <p:cNvPr id="7" name="Arc 13"/>
            <p:cNvSpPr>
              <a:spLocks/>
            </p:cNvSpPr>
            <p:nvPr/>
          </p:nvSpPr>
          <p:spPr bwMode="auto">
            <a:xfrm rot="2580000">
              <a:off x="5365901" y="4172344"/>
              <a:ext cx="1436531" cy="1329323"/>
            </a:xfrm>
            <a:custGeom>
              <a:avLst/>
              <a:gdLst>
                <a:gd name="T0" fmla="*/ 0 w 21616"/>
                <a:gd name="T1" fmla="*/ 0 h 21600"/>
                <a:gd name="T2" fmla="*/ 0 w 21616"/>
                <a:gd name="T3" fmla="*/ 0 h 21600"/>
                <a:gd name="T4" fmla="*/ 0 w 2161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16" h="21600" fill="none" extrusionOk="0">
                  <a:moveTo>
                    <a:pt x="0" y="0"/>
                  </a:moveTo>
                  <a:cubicBezTo>
                    <a:pt x="5" y="0"/>
                    <a:pt x="10" y="-1"/>
                    <a:pt x="16" y="0"/>
                  </a:cubicBezTo>
                  <a:cubicBezTo>
                    <a:pt x="11939" y="0"/>
                    <a:pt x="21607" y="9660"/>
                    <a:pt x="21615" y="21584"/>
                  </a:cubicBezTo>
                </a:path>
                <a:path w="21616" h="21600" stroke="0" extrusionOk="0">
                  <a:moveTo>
                    <a:pt x="0" y="0"/>
                  </a:moveTo>
                  <a:cubicBezTo>
                    <a:pt x="5" y="0"/>
                    <a:pt x="10" y="-1"/>
                    <a:pt x="16" y="0"/>
                  </a:cubicBezTo>
                  <a:cubicBezTo>
                    <a:pt x="11939" y="0"/>
                    <a:pt x="21607" y="9660"/>
                    <a:pt x="21615" y="21584"/>
                  </a:cubicBezTo>
                  <a:lnTo>
                    <a:pt x="16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" name="Arc 15"/>
            <p:cNvSpPr>
              <a:spLocks/>
            </p:cNvSpPr>
            <p:nvPr/>
          </p:nvSpPr>
          <p:spPr bwMode="auto">
            <a:xfrm rot="2580000">
              <a:off x="2771701" y="4129454"/>
              <a:ext cx="1487298" cy="1241423"/>
            </a:xfrm>
            <a:custGeom>
              <a:avLst/>
              <a:gdLst>
                <a:gd name="T0" fmla="*/ 0 w 21621"/>
                <a:gd name="T1" fmla="*/ 0 h 21600"/>
                <a:gd name="T2" fmla="*/ 0 w 21621"/>
                <a:gd name="T3" fmla="*/ 0 h 21600"/>
                <a:gd name="T4" fmla="*/ 0 w 21621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21" h="21600" fill="none" extrusionOk="0">
                  <a:moveTo>
                    <a:pt x="0" y="0"/>
                  </a:moveTo>
                  <a:cubicBezTo>
                    <a:pt x="7" y="0"/>
                    <a:pt x="14" y="-1"/>
                    <a:pt x="21" y="0"/>
                  </a:cubicBezTo>
                  <a:cubicBezTo>
                    <a:pt x="11950" y="0"/>
                    <a:pt x="21621" y="9670"/>
                    <a:pt x="21621" y="21600"/>
                  </a:cubicBezTo>
                </a:path>
                <a:path w="21621" h="21600" stroke="0" extrusionOk="0">
                  <a:moveTo>
                    <a:pt x="0" y="0"/>
                  </a:moveTo>
                  <a:cubicBezTo>
                    <a:pt x="7" y="0"/>
                    <a:pt x="14" y="-1"/>
                    <a:pt x="21" y="0"/>
                  </a:cubicBezTo>
                  <a:cubicBezTo>
                    <a:pt x="11950" y="0"/>
                    <a:pt x="21621" y="9670"/>
                    <a:pt x="21621" y="21600"/>
                  </a:cubicBezTo>
                  <a:lnTo>
                    <a:pt x="21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" name="Line 16"/>
            <p:cNvSpPr>
              <a:spLocks noChangeShapeType="1"/>
            </p:cNvSpPr>
            <p:nvPr/>
          </p:nvSpPr>
          <p:spPr bwMode="auto">
            <a:xfrm>
              <a:off x="3105584" y="5821748"/>
              <a:ext cx="353224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Arc 17"/>
            <p:cNvSpPr>
              <a:spLocks/>
            </p:cNvSpPr>
            <p:nvPr/>
          </p:nvSpPr>
          <p:spPr bwMode="auto">
            <a:xfrm rot="2580000">
              <a:off x="3786138" y="4099892"/>
              <a:ext cx="1434879" cy="1328423"/>
            </a:xfrm>
            <a:custGeom>
              <a:avLst/>
              <a:gdLst>
                <a:gd name="T0" fmla="*/ 0 w 21617"/>
                <a:gd name="T1" fmla="*/ 0 h 21600"/>
                <a:gd name="T2" fmla="*/ 0 w 21617"/>
                <a:gd name="T3" fmla="*/ 0 h 21600"/>
                <a:gd name="T4" fmla="*/ 0 w 21617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17" h="21600" fill="none" extrusionOk="0">
                  <a:moveTo>
                    <a:pt x="0" y="0"/>
                  </a:moveTo>
                  <a:cubicBezTo>
                    <a:pt x="5" y="0"/>
                    <a:pt x="11" y="-1"/>
                    <a:pt x="17" y="0"/>
                  </a:cubicBezTo>
                  <a:cubicBezTo>
                    <a:pt x="11946" y="0"/>
                    <a:pt x="21617" y="9670"/>
                    <a:pt x="21617" y="21600"/>
                  </a:cubicBezTo>
                </a:path>
                <a:path w="21617" h="21600" stroke="0" extrusionOk="0">
                  <a:moveTo>
                    <a:pt x="0" y="0"/>
                  </a:moveTo>
                  <a:cubicBezTo>
                    <a:pt x="5" y="0"/>
                    <a:pt x="11" y="-1"/>
                    <a:pt x="17" y="0"/>
                  </a:cubicBezTo>
                  <a:cubicBezTo>
                    <a:pt x="11946" y="0"/>
                    <a:pt x="21617" y="9670"/>
                    <a:pt x="21617" y="21600"/>
                  </a:cubicBezTo>
                  <a:lnTo>
                    <a:pt x="17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Rectangle 18"/>
            <p:cNvSpPr>
              <a:spLocks noChangeArrowheads="1"/>
            </p:cNvSpPr>
            <p:nvPr/>
          </p:nvSpPr>
          <p:spPr bwMode="auto">
            <a:xfrm>
              <a:off x="2615912" y="5839623"/>
              <a:ext cx="4116328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defTabSz="635000"/>
              <a:r>
                <a:rPr lang="sv-SE" altLang="ko-KR" sz="1600" dirty="0"/>
                <a:t>0     </a:t>
              </a:r>
              <a:r>
                <a:rPr lang="sv-SE" altLang="ko-KR" sz="1600" dirty="0" smtClean="0"/>
                <a:t>     0.5         1                     2 </a:t>
              </a:r>
              <a:r>
                <a:rPr lang="sv-SE" altLang="ko-KR" sz="1600" dirty="0"/>
                <a:t>m</a:t>
              </a:r>
            </a:p>
          </p:txBody>
        </p:sp>
        <p:sp>
          <p:nvSpPr>
            <p:cNvPr id="12" name="Rectangle 19"/>
            <p:cNvSpPr>
              <a:spLocks noChangeArrowheads="1"/>
            </p:cNvSpPr>
            <p:nvPr/>
          </p:nvSpPr>
          <p:spPr bwMode="auto">
            <a:xfrm>
              <a:off x="3052121" y="4562541"/>
              <a:ext cx="3974067" cy="307777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rgbClr val="CCEC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defTabSz="635000"/>
              <a:r>
                <a:rPr lang="sv-SE" altLang="ko-KR" sz="1400" dirty="0">
                  <a:solidFill>
                    <a:srgbClr val="0000FF"/>
                  </a:solidFill>
                </a:rPr>
                <a:t>0.5   </a:t>
              </a:r>
              <a:r>
                <a:rPr lang="sv-SE" altLang="ko-KR" sz="1400" dirty="0" smtClean="0">
                  <a:solidFill>
                    <a:srgbClr val="0000FF"/>
                  </a:solidFill>
                </a:rPr>
                <a:t>   0.1          0.07                0.02 </a:t>
              </a:r>
              <a:r>
                <a:rPr lang="sv-SE" altLang="ko-KR" sz="1400" dirty="0">
                  <a:solidFill>
                    <a:srgbClr val="0000FF"/>
                  </a:solidFill>
                </a:rPr>
                <a:t>mSv/h</a:t>
              </a:r>
            </a:p>
          </p:txBody>
        </p:sp>
        <p:pic>
          <p:nvPicPr>
            <p:cNvPr id="13" name="Picture 33" descr="Genera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8740" y="4511211"/>
              <a:ext cx="421916" cy="344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2" name="TextBox 41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29</a:t>
            </a:fld>
            <a:endParaRPr lang="ko-KR" altLang="en-US" sz="1000" dirty="0"/>
          </a:p>
        </p:txBody>
      </p:sp>
      <p:sp>
        <p:nvSpPr>
          <p:cNvPr id="45" name="바닥글 개체 틀 4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5868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3400" dirty="0" smtClean="0"/>
              <a:t>I-131 </a:t>
            </a:r>
            <a:r>
              <a:rPr lang="ko-KR" altLang="en-US" sz="3400" dirty="0" smtClean="0"/>
              <a:t>치료 현황</a:t>
            </a:r>
            <a:endParaRPr lang="ko-KR" altLang="en-US" sz="3400" dirty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30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갑상선암</a:t>
            </a:r>
            <a:r>
              <a:rPr lang="ko-KR" altLang="en-US" dirty="0" smtClean="0"/>
              <a:t> 치료환자의 급증</a:t>
            </a:r>
            <a:endParaRPr lang="ko-KR" altLang="en-U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4321391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13" name="차트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3636205"/>
              </p:ext>
            </p:extLst>
          </p:nvPr>
        </p:nvGraphicFramePr>
        <p:xfrm>
          <a:off x="4644008" y="2026960"/>
          <a:ext cx="4284649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8951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국내 </a:t>
            </a:r>
            <a:r>
              <a:rPr lang="en-US" altLang="ko-KR" sz="3400" dirty="0" smtClean="0"/>
              <a:t>I-131 </a:t>
            </a:r>
            <a:r>
              <a:rPr lang="ko-KR" altLang="en-US" sz="3400" dirty="0" smtClean="0"/>
              <a:t>치료병실 현황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32161"/>
            <a:ext cx="8363272" cy="5121175"/>
          </a:xfrm>
        </p:spPr>
        <p:txBody>
          <a:bodyPr/>
          <a:lstStyle/>
          <a:p>
            <a:r>
              <a:rPr lang="en-US" altLang="ko-KR" sz="2200" dirty="0" smtClean="0"/>
              <a:t>I-131</a:t>
            </a:r>
            <a:r>
              <a:rPr lang="ko-KR" altLang="en-US" sz="2200" dirty="0" smtClean="0"/>
              <a:t> 치료병실 현황</a:t>
            </a:r>
            <a:r>
              <a:rPr lang="en-US" altLang="ko-KR" sz="2200" dirty="0" smtClean="0"/>
              <a:t> (2015.04.01 </a:t>
            </a:r>
            <a:r>
              <a:rPr lang="ko-KR" altLang="en-US" sz="2200" dirty="0" smtClean="0"/>
              <a:t>기준</a:t>
            </a:r>
            <a:r>
              <a:rPr lang="en-US" altLang="ko-KR" sz="2200" dirty="0" smtClean="0"/>
              <a:t>)</a:t>
            </a:r>
          </a:p>
          <a:p>
            <a:pPr lvl="1"/>
            <a:r>
              <a:rPr lang="ko-KR" altLang="en-US" dirty="0" smtClean="0"/>
              <a:t>치료병실 허가기관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73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치료병실</a:t>
            </a:r>
            <a:r>
              <a:rPr lang="en-US" altLang="ko-KR" dirty="0" smtClean="0"/>
              <a:t> </a:t>
            </a:r>
            <a:r>
              <a:rPr lang="ko-KR" altLang="en-US" dirty="0" smtClean="0"/>
              <a:t>수 </a:t>
            </a:r>
            <a:r>
              <a:rPr lang="en-US" altLang="ko-KR" dirty="0" smtClean="0"/>
              <a:t>: 172</a:t>
            </a:r>
            <a:r>
              <a:rPr lang="ko-KR" altLang="en-US" dirty="0" smtClean="0"/>
              <a:t>개 병실</a:t>
            </a:r>
            <a:endParaRPr lang="en-US" altLang="ko-KR" dirty="0"/>
          </a:p>
          <a:p>
            <a:pPr lvl="1"/>
            <a:r>
              <a:rPr lang="ko-KR" altLang="en-US" dirty="0" smtClean="0"/>
              <a:t>갑상선 치료환자 전용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인실 또는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인실</a:t>
            </a:r>
            <a:r>
              <a:rPr lang="en-US" altLang="ko-KR" dirty="0" smtClean="0"/>
              <a:t>(</a:t>
            </a:r>
            <a:r>
              <a:rPr lang="ko-KR" altLang="en-US" dirty="0" smtClean="0"/>
              <a:t>서울대병원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중앙대병원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최근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개월 동안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 기관에서 총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 병실 감축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sz="2200" dirty="0" smtClean="0"/>
              <a:t>치료병실 허가요건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차폐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배기 및 배수시설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종사자 및 일반인의 선량평가</a:t>
            </a:r>
            <a:endParaRPr lang="en-US" altLang="ko-KR" dirty="0"/>
          </a:p>
          <a:p>
            <a:pPr lvl="1"/>
            <a:r>
              <a:rPr lang="ko-KR" altLang="en-US" dirty="0" smtClean="0"/>
              <a:t>방사성폐기물 관리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방사성물질 취급</a:t>
            </a:r>
            <a:r>
              <a:rPr lang="en-US" altLang="ko-KR" dirty="0" smtClean="0"/>
              <a:t>,</a:t>
            </a:r>
            <a:r>
              <a:rPr lang="ko-KR" altLang="en-US" dirty="0" smtClean="0"/>
              <a:t>사용</a:t>
            </a:r>
            <a:r>
              <a:rPr lang="en-US" altLang="ko-KR" dirty="0" smtClean="0"/>
              <a:t>,</a:t>
            </a:r>
            <a:r>
              <a:rPr lang="ko-KR" altLang="en-US" dirty="0" smtClean="0"/>
              <a:t>보관 및 오염관리 계획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관리구역 무단이탈 감시</a:t>
            </a:r>
            <a:r>
              <a:rPr lang="en-US" altLang="ko-KR" dirty="0" smtClean="0"/>
              <a:t>(CCTV, </a:t>
            </a:r>
            <a:r>
              <a:rPr lang="ko-KR" altLang="en-US" dirty="0" smtClean="0"/>
              <a:t>경보기</a:t>
            </a:r>
            <a:r>
              <a:rPr lang="en-US" altLang="ko-KR" dirty="0" smtClean="0"/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31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2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각국의 </a:t>
            </a:r>
            <a:r>
              <a:rPr lang="en-US" altLang="ko-KR" sz="3400" dirty="0" smtClean="0"/>
              <a:t>I-131 </a:t>
            </a:r>
            <a:r>
              <a:rPr lang="ko-KR" altLang="en-US" sz="3400" dirty="0" smtClean="0"/>
              <a:t>투여환자 퇴원기준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00113"/>
            <a:ext cx="8363272" cy="5248275"/>
          </a:xfrm>
        </p:spPr>
        <p:txBody>
          <a:bodyPr/>
          <a:lstStyle/>
          <a:p>
            <a:r>
              <a:rPr lang="ko-KR" altLang="en-US" sz="2200" dirty="0" err="1" smtClean="0"/>
              <a:t>방사성옥소</a:t>
            </a:r>
            <a:r>
              <a:rPr lang="ko-KR" altLang="en-US" sz="2200" dirty="0" smtClean="0"/>
              <a:t> 투여환자의 퇴원 기준</a:t>
            </a:r>
            <a:endParaRPr lang="en-US" altLang="ko-KR" sz="2200" dirty="0" smtClean="0"/>
          </a:p>
          <a:p>
            <a:pPr latinLnBrk="0"/>
            <a:endParaRPr lang="ko-KR" altLang="ko-KR" b="0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r>
              <a:rPr lang="ko-KR" altLang="en-US" sz="2200" dirty="0" smtClean="0"/>
              <a:t>배수중의 배출관리 기준</a:t>
            </a:r>
            <a:r>
              <a:rPr lang="en-US" altLang="ko-KR" sz="2200" dirty="0" smtClean="0"/>
              <a:t>(</a:t>
            </a:r>
            <a:r>
              <a:rPr lang="en-US" altLang="ko-KR" sz="2200" dirty="0" err="1" smtClean="0"/>
              <a:t>Bq</a:t>
            </a:r>
            <a:r>
              <a:rPr lang="en-US" altLang="ko-KR" sz="2200" dirty="0" smtClean="0"/>
              <a:t>/m</a:t>
            </a:r>
            <a:r>
              <a:rPr lang="en-US" altLang="ko-KR" sz="2400" baseline="30000" dirty="0" smtClean="0"/>
              <a:t>3</a:t>
            </a:r>
            <a:r>
              <a:rPr lang="en-US" altLang="ko-KR" sz="2200" dirty="0" smtClean="0"/>
              <a:t>)</a:t>
            </a:r>
          </a:p>
          <a:p>
            <a:endParaRPr lang="en-US" altLang="ko-KR" sz="2200" dirty="0" smtClean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3685172"/>
              </p:ext>
            </p:extLst>
          </p:nvPr>
        </p:nvGraphicFramePr>
        <p:xfrm>
          <a:off x="755578" y="1412776"/>
          <a:ext cx="7992885" cy="21582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512166"/>
                <a:gridCol w="1008225"/>
                <a:gridCol w="1088806"/>
                <a:gridCol w="1088806"/>
                <a:gridCol w="1088806"/>
                <a:gridCol w="1103038"/>
                <a:gridCol w="1103038"/>
              </a:tblGrid>
              <a:tr h="539550"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</a:rPr>
                        <a:t>퇴원</a:t>
                      </a:r>
                      <a:r>
                        <a:rPr lang="en-US" altLang="ko-KR" sz="1600" b="1" kern="0" spc="0" dirty="0">
                          <a:effectLst/>
                        </a:rPr>
                        <a:t>·</a:t>
                      </a:r>
                      <a:r>
                        <a:rPr lang="ko-KR" altLang="en-US" sz="1600" b="1" kern="0" spc="0" dirty="0">
                          <a:effectLst/>
                        </a:rPr>
                        <a:t>격리기준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</a:rPr>
                        <a:t>국내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</a:rPr>
                        <a:t>일본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</a:rPr>
                        <a:t>미국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</a:rPr>
                        <a:t>독일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</a:rPr>
                        <a:t>호주</a:t>
                      </a:r>
                      <a:r>
                        <a:rPr lang="en-US" altLang="ko-KR" sz="1600" b="1" kern="0" spc="0" dirty="0" smtClean="0">
                          <a:effectLst/>
                        </a:rPr>
                        <a:t>, </a:t>
                      </a:r>
                      <a:r>
                        <a:rPr lang="ko-KR" altLang="en-US" sz="1600" b="1" kern="0" spc="0" dirty="0" smtClean="0">
                          <a:effectLst/>
                        </a:rPr>
                        <a:t>뉴질랜드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effectLst/>
                        </a:rPr>
                        <a:t>BSS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539550"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</a:rPr>
                        <a:t>방사능</a:t>
                      </a:r>
                      <a:r>
                        <a:rPr lang="en-US" altLang="ko-KR" sz="1600" b="1" kern="0" spc="0" dirty="0">
                          <a:effectLst/>
                        </a:rPr>
                        <a:t>[</a:t>
                      </a:r>
                      <a:r>
                        <a:rPr lang="en-US" sz="1600" b="1" kern="0" spc="0" dirty="0" err="1">
                          <a:effectLst/>
                        </a:rPr>
                        <a:t>MBq</a:t>
                      </a:r>
                      <a:r>
                        <a:rPr lang="en-US" sz="1600" b="1" kern="0" spc="0" dirty="0">
                          <a:effectLst/>
                        </a:rPr>
                        <a:t>]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1,200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</a:rPr>
                        <a:t>500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</a:rPr>
                        <a:t>1,200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</a:rPr>
                        <a:t>250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600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1100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5395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30" dirty="0">
                          <a:effectLst/>
                        </a:rPr>
                        <a:t>1m</a:t>
                      </a:r>
                      <a:r>
                        <a:rPr lang="ko-KR" altLang="en-US" sz="1600" b="1" kern="0" spc="-30" dirty="0">
                          <a:effectLst/>
                        </a:rPr>
                        <a:t>에서 </a:t>
                      </a:r>
                      <a:r>
                        <a:rPr lang="ko-KR" altLang="en-US" sz="1600" b="1" kern="0" spc="-30" dirty="0" err="1">
                          <a:effectLst/>
                        </a:rPr>
                        <a:t>선량률</a:t>
                      </a:r>
                      <a:r>
                        <a:rPr lang="en-US" altLang="ko-KR" sz="1600" b="1" kern="0" spc="-30" dirty="0">
                          <a:effectLst/>
                        </a:rPr>
                        <a:t>[</a:t>
                      </a:r>
                      <a:r>
                        <a:rPr lang="en-US" sz="1600" b="1" kern="0" spc="-30" dirty="0" err="1" smtClean="0">
                          <a:effectLst/>
                        </a:rPr>
                        <a:t>uSv</a:t>
                      </a:r>
                      <a:r>
                        <a:rPr lang="en-US" sz="1600" b="1" kern="0" spc="-30" dirty="0" smtClean="0">
                          <a:effectLst/>
                        </a:rPr>
                        <a:t>/h]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</a:rPr>
                        <a:t>70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</a:rPr>
                        <a:t>30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</a:rPr>
                        <a:t>70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3.5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25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5395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</a:rPr>
                        <a:t>비고</a:t>
                      </a:r>
                      <a:r>
                        <a:rPr lang="en-US" altLang="ko-KR" sz="1600" b="1" kern="0" spc="0" dirty="0" smtClean="0">
                          <a:effectLst/>
                        </a:rPr>
                        <a:t>(</a:t>
                      </a:r>
                      <a:r>
                        <a:rPr lang="ko-KR" altLang="en-US" sz="1600" b="1" kern="0" spc="0" dirty="0" smtClean="0">
                          <a:effectLst/>
                        </a:rPr>
                        <a:t>선량기준</a:t>
                      </a:r>
                      <a:r>
                        <a:rPr lang="en-US" altLang="ko-KR" sz="1600" b="1" kern="0" spc="0" dirty="0" smtClean="0">
                          <a:effectLst/>
                        </a:rPr>
                        <a:t>)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5mSv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1mSv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5mSv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effectLst/>
                        </a:rPr>
                        <a:t>일반인</a:t>
                      </a:r>
                      <a:endParaRPr lang="en-US" altLang="ko-KR" sz="1600" kern="0" spc="0" dirty="0" smtClean="0">
                        <a:effectLst/>
                      </a:endParaRPr>
                    </a:p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effectLst/>
                        </a:rPr>
                        <a:t>:</a:t>
                      </a:r>
                      <a:r>
                        <a:rPr lang="en-US" sz="1600" kern="0" spc="0" dirty="0" smtClean="0">
                          <a:effectLst/>
                        </a:rPr>
                        <a:t>1mSv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effectLst/>
                        </a:rPr>
                        <a:t>5mSv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-40005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415609"/>
              </p:ext>
            </p:extLst>
          </p:nvPr>
        </p:nvGraphicFramePr>
        <p:xfrm>
          <a:off x="828140" y="4653136"/>
          <a:ext cx="5904100" cy="80314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476025"/>
                <a:gridCol w="1476025"/>
                <a:gridCol w="1476025"/>
                <a:gridCol w="1476025"/>
              </a:tblGrid>
              <a:tr h="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effectLst/>
                        </a:rPr>
                        <a:t>국내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effectLst/>
                        </a:rPr>
                        <a:t>일본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effectLst/>
                        </a:rPr>
                        <a:t>미국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effectLst/>
                        </a:rPr>
                        <a:t>배출관리기준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effectLst/>
                        </a:rPr>
                        <a:t>3×10</a:t>
                      </a:r>
                      <a:r>
                        <a:rPr lang="en-US" sz="1500" kern="0" spc="0" baseline="30000" dirty="0">
                          <a:effectLst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effectLst/>
                        </a:rPr>
                        <a:t>4×10</a:t>
                      </a:r>
                      <a:r>
                        <a:rPr lang="en-US" sz="1500" kern="0" spc="0" baseline="30000" dirty="0">
                          <a:effectLst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-40005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effectLst/>
                        </a:rPr>
                        <a:t>3.7×10</a:t>
                      </a:r>
                      <a:r>
                        <a:rPr lang="en-US" sz="1500" kern="0" spc="0" baseline="30000" dirty="0">
                          <a:effectLst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HY강M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32</a:t>
            </a:fld>
            <a:endParaRPr lang="ko-KR" altLang="en-US" sz="1000" dirty="0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8951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퇴원여부의 결정 </a:t>
            </a:r>
            <a:r>
              <a:rPr lang="en-US" altLang="ko-KR" sz="3400" dirty="0" smtClean="0"/>
              <a:t>– </a:t>
            </a:r>
            <a:r>
              <a:rPr lang="ko-KR" altLang="en-US" sz="3400" dirty="0" smtClean="0"/>
              <a:t>소통과 이해</a:t>
            </a:r>
            <a:endParaRPr lang="ko-KR" altLang="en-US" sz="3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11857"/>
            <a:ext cx="6615113" cy="5097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5514739" y="1375608"/>
            <a:ext cx="32337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+mj-lt"/>
              </a:rPr>
              <a:t>퇴원에 대한 결정은 환자의 잔여 방사능</a:t>
            </a:r>
            <a:r>
              <a:rPr lang="en-US" altLang="ko-KR" b="1" dirty="0" smtClean="0">
                <a:latin typeface="+mj-lt"/>
              </a:rPr>
              <a:t>,</a:t>
            </a:r>
            <a:r>
              <a:rPr lang="ko-KR" altLang="en-US" b="1" dirty="0" smtClean="0">
                <a:latin typeface="+mj-lt"/>
              </a:rPr>
              <a:t>환자의 의향</a:t>
            </a:r>
            <a:r>
              <a:rPr lang="en-US" altLang="ko-KR" b="1" dirty="0" smtClean="0">
                <a:latin typeface="+mj-lt"/>
              </a:rPr>
              <a:t>, </a:t>
            </a:r>
            <a:r>
              <a:rPr lang="ko-KR" altLang="en-US" b="1" dirty="0" smtClean="0">
                <a:latin typeface="+mj-lt"/>
              </a:rPr>
              <a:t>가족 고려사항</a:t>
            </a:r>
            <a:r>
              <a:rPr lang="en-US" altLang="ko-KR" b="1" dirty="0" smtClean="0">
                <a:latin typeface="+mj-lt"/>
              </a:rPr>
              <a:t>, </a:t>
            </a:r>
            <a:r>
              <a:rPr lang="ko-KR" altLang="en-US" b="1" dirty="0" smtClean="0">
                <a:latin typeface="+mj-lt"/>
              </a:rPr>
              <a:t>환경적 문제 및 사회적 수용성 등 여러 사항을 고려하여야 함</a:t>
            </a:r>
            <a:endParaRPr lang="ko-KR" altLang="en-US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33</a:t>
            </a:fld>
            <a:endParaRPr lang="ko-KR" altLang="en-US" sz="100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8951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갑상선</a:t>
            </a:r>
            <a:r>
              <a:rPr lang="en-US" altLang="ko-KR" sz="3400" dirty="0" smtClean="0"/>
              <a:t> </a:t>
            </a:r>
            <a:r>
              <a:rPr lang="ko-KR" altLang="en-US" sz="3400" dirty="0" smtClean="0"/>
              <a:t>치료환자 관리 관련 현안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32161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갑상선 치료환자 수용병원 이슈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수용병원 근무자</a:t>
            </a:r>
            <a:r>
              <a:rPr lang="en-US" altLang="ko-KR" dirty="0" smtClean="0"/>
              <a:t>(</a:t>
            </a:r>
            <a:r>
              <a:rPr lang="ko-KR" altLang="en-US" dirty="0" smtClean="0"/>
              <a:t>의사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간호사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피폭선량이 일반인 선량한도 초과 우려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수용병원 오수 배출수의 방사능농도가 </a:t>
            </a:r>
            <a:r>
              <a:rPr lang="ko-KR" altLang="en-US" dirty="0" err="1" smtClean="0"/>
              <a:t>원안법</a:t>
            </a:r>
            <a:r>
              <a:rPr lang="ko-KR" altLang="en-US" dirty="0" smtClean="0"/>
              <a:t> 상의 배출관리기준 초과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sz="2200" dirty="0" smtClean="0"/>
              <a:t>갑상선 치료 외래환자 관련 이슈</a:t>
            </a:r>
            <a:endParaRPr lang="en-US" altLang="ko-KR" sz="2200" dirty="0" smtClean="0"/>
          </a:p>
          <a:p>
            <a:pPr lvl="1"/>
            <a:r>
              <a:rPr lang="ko-KR" altLang="en-US" dirty="0" err="1" smtClean="0"/>
              <a:t>핵의학과</a:t>
            </a:r>
            <a:r>
              <a:rPr lang="ko-KR" altLang="en-US" dirty="0" smtClean="0"/>
              <a:t> 외래환자 </a:t>
            </a:r>
            <a:r>
              <a:rPr lang="en-US" altLang="ko-KR" dirty="0" smtClean="0"/>
              <a:t>I-131 </a:t>
            </a:r>
            <a:r>
              <a:rPr lang="ko-KR" altLang="en-US" dirty="0" smtClean="0"/>
              <a:t>사용량이</a:t>
            </a:r>
            <a:r>
              <a:rPr lang="en-US" altLang="ko-KR" dirty="0" smtClean="0"/>
              <a:t> </a:t>
            </a:r>
            <a:r>
              <a:rPr lang="ko-KR" altLang="en-US" dirty="0" smtClean="0"/>
              <a:t>허가량 초과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치료병원 일반 오수 배출수의 배출관리기준 불만족</a:t>
            </a:r>
            <a:endParaRPr lang="en-US" altLang="ko-KR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34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0704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퇴원환자 수용병원 문제 제기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32161"/>
            <a:ext cx="8363272" cy="5121175"/>
          </a:xfrm>
        </p:spPr>
        <p:txBody>
          <a:bodyPr/>
          <a:lstStyle/>
          <a:p>
            <a:r>
              <a:rPr lang="en-US" altLang="ko-KR" sz="2200" dirty="0" smtClean="0"/>
              <a:t>2013</a:t>
            </a:r>
            <a:r>
              <a:rPr lang="ko-KR" altLang="en-US" sz="2200" dirty="0" smtClean="0"/>
              <a:t>년 국정감사에서 문제제기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김상민의원 </a:t>
            </a:r>
            <a:r>
              <a:rPr lang="en-US" altLang="ko-KR" dirty="0" smtClean="0"/>
              <a:t>(</a:t>
            </a:r>
            <a:r>
              <a:rPr lang="ko-KR" altLang="en-US" dirty="0" smtClean="0"/>
              <a:t>환경노동위원회</a:t>
            </a:r>
            <a:r>
              <a:rPr lang="en-US" altLang="ko-KR" dirty="0" smtClean="0"/>
              <a:t>)</a:t>
            </a:r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갑상선 치료를 위해 </a:t>
            </a:r>
            <a:r>
              <a:rPr lang="en-US" altLang="ko-KR" dirty="0" smtClean="0"/>
              <a:t>I-131</a:t>
            </a:r>
            <a:r>
              <a:rPr lang="ko-KR" altLang="en-US" dirty="0" smtClean="0"/>
              <a:t>을 </a:t>
            </a:r>
            <a:r>
              <a:rPr lang="ko-KR" altLang="en-US" dirty="0" err="1" smtClean="0"/>
              <a:t>투여받은</a:t>
            </a:r>
            <a:r>
              <a:rPr lang="ko-KR" altLang="en-US" dirty="0" smtClean="0"/>
              <a:t> 환자들 다수가 머무는 갑상선 전문요양병원이 관리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감독 체계가 없이 방치되고 있다</a:t>
            </a:r>
            <a:r>
              <a:rPr lang="en-US" altLang="ko-KR" dirty="0" smtClean="0"/>
              <a:t>.”</a:t>
            </a:r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방사능 누출의 가능성이 있다</a:t>
            </a:r>
            <a:r>
              <a:rPr lang="en-US" altLang="ko-KR" dirty="0" smtClean="0"/>
              <a:t>.”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35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  <p:pic>
        <p:nvPicPr>
          <p:cNvPr id="10242" name="Picture 2" descr="C:\Users\k273lsh\Pictures\131007s6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238" y="3284984"/>
            <a:ext cx="476250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19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퇴원환자 수용병원 실태조사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32161"/>
            <a:ext cx="8363272" cy="5121175"/>
          </a:xfrm>
        </p:spPr>
        <p:txBody>
          <a:bodyPr/>
          <a:lstStyle/>
          <a:p>
            <a:r>
              <a:rPr lang="en-US" altLang="ko-KR" sz="2200" dirty="0" smtClean="0"/>
              <a:t>KINS</a:t>
            </a:r>
            <a:r>
              <a:rPr lang="ko-KR" altLang="en-US" sz="2200" dirty="0" smtClean="0"/>
              <a:t>의</a:t>
            </a:r>
            <a:r>
              <a:rPr lang="en-US" altLang="ko-KR" sz="2200" dirty="0" smtClean="0"/>
              <a:t> </a:t>
            </a:r>
            <a:r>
              <a:rPr lang="ko-KR" altLang="en-US" sz="2200" dirty="0" smtClean="0"/>
              <a:t>실태조사 </a:t>
            </a:r>
            <a:r>
              <a:rPr lang="en-US" altLang="ko-KR" sz="2200" dirty="0" smtClean="0"/>
              <a:t>(2013.04.~06)</a:t>
            </a:r>
          </a:p>
          <a:p>
            <a:pPr lvl="1"/>
            <a:r>
              <a:rPr lang="ko-KR" altLang="en-US" dirty="0" smtClean="0"/>
              <a:t>김상민의원이 제기한 서울 소재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 병원 대상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입원환자 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병원내</a:t>
            </a:r>
            <a:r>
              <a:rPr lang="ko-KR" altLang="en-US" dirty="0" smtClean="0"/>
              <a:t> 환자 거동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입원병실 </a:t>
            </a:r>
            <a:r>
              <a:rPr lang="ko-KR" altLang="en-US" dirty="0" err="1" smtClean="0"/>
              <a:t>선량률</a:t>
            </a:r>
            <a:r>
              <a:rPr lang="ko-KR" altLang="en-US" dirty="0" smtClean="0"/>
              <a:t> 및 오염도 측정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수용병원 직원 피폭선량 평가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sz="2200" dirty="0" smtClean="0"/>
              <a:t>실태조사 결과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입원실 내 세면대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변기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문손잡이 등에서 허용표면오염도 초과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수용병원 직원의 피폭선량이 일반인 선량한도 초과 우려</a:t>
            </a:r>
            <a:endParaRPr lang="en-US" altLang="ko-KR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36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984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퇴원환자 수용병원 </a:t>
            </a:r>
            <a:r>
              <a:rPr lang="ko-KR" altLang="en-US" sz="3400" dirty="0" err="1" smtClean="0"/>
              <a:t>배출수</a:t>
            </a:r>
            <a:r>
              <a:rPr lang="ko-KR" altLang="en-US" sz="3400" dirty="0" smtClean="0"/>
              <a:t> 농도분석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32161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환경부 주관 </a:t>
            </a:r>
            <a:r>
              <a:rPr lang="ko-KR" altLang="en-US" sz="2200" dirty="0" err="1" smtClean="0"/>
              <a:t>배출수</a:t>
            </a:r>
            <a:r>
              <a:rPr lang="ko-KR" altLang="en-US" sz="2200" dirty="0" smtClean="0"/>
              <a:t> 중 방사능농도 조사</a:t>
            </a:r>
            <a:r>
              <a:rPr lang="en-US" altLang="ko-KR" sz="2200" dirty="0" smtClean="0"/>
              <a:t>(2013~2014)</a:t>
            </a:r>
          </a:p>
          <a:p>
            <a:pPr lvl="1"/>
            <a:r>
              <a:rPr lang="ko-KR" altLang="en-US" dirty="0" smtClean="0"/>
              <a:t>퇴원 후 수용병원 </a:t>
            </a:r>
            <a:r>
              <a:rPr lang="en-US" altLang="ko-KR" dirty="0" smtClean="0"/>
              <a:t>3</a:t>
            </a:r>
            <a:r>
              <a:rPr lang="ko-KR" altLang="en-US" dirty="0" smtClean="0"/>
              <a:t>곳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치료병실 보유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 치료병원 대상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김상민의원이 제기한 서울 소재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 병원 대상</a:t>
            </a:r>
          </a:p>
          <a:p>
            <a:r>
              <a:rPr lang="ko-KR" altLang="en-US" sz="2200" dirty="0" err="1" smtClean="0"/>
              <a:t>배출수</a:t>
            </a:r>
            <a:r>
              <a:rPr lang="ko-KR" altLang="en-US" sz="2200" dirty="0" smtClean="0"/>
              <a:t> 시료채취 지점</a:t>
            </a:r>
            <a:endParaRPr lang="en-US" altLang="ko-KR" sz="22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37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96952"/>
            <a:ext cx="7647519" cy="3406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59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퇴원환자 수용병원 </a:t>
            </a:r>
            <a:r>
              <a:rPr lang="ko-KR" altLang="en-US" sz="3400" dirty="0" err="1" smtClean="0"/>
              <a:t>배출수</a:t>
            </a:r>
            <a:r>
              <a:rPr lang="ko-KR" altLang="en-US" sz="3400" dirty="0" smtClean="0"/>
              <a:t> 농도분석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오수 배수구 농도 측정 결과</a:t>
            </a:r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r>
              <a:rPr lang="ko-KR" altLang="en-US" sz="2200" dirty="0" smtClean="0"/>
              <a:t>배출관리기준을 만족하기 위하여</a:t>
            </a:r>
            <a:endParaRPr lang="en-US" altLang="ko-KR" sz="2200" dirty="0"/>
          </a:p>
          <a:p>
            <a:pPr lvl="1"/>
            <a:r>
              <a:rPr lang="ko-KR" altLang="en-US" dirty="0" smtClean="0"/>
              <a:t>수용병원 입원환자 수 감축</a:t>
            </a:r>
            <a:r>
              <a:rPr lang="en-US" altLang="ko-KR" dirty="0" smtClean="0"/>
              <a:t>(</a:t>
            </a:r>
            <a:r>
              <a:rPr lang="ko-KR" altLang="en-US" dirty="0" smtClean="0"/>
              <a:t>갑상선 치료 퇴원환자의 군집 방지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err="1" smtClean="0"/>
              <a:t>저류조</a:t>
            </a:r>
            <a:r>
              <a:rPr lang="ko-KR" altLang="en-US" dirty="0" smtClean="0"/>
              <a:t> 설치</a:t>
            </a:r>
            <a:endParaRPr lang="en-US" altLang="ko-KR" dirty="0"/>
          </a:p>
          <a:p>
            <a:endParaRPr lang="en-US" altLang="ko-KR" sz="2200" dirty="0" smtClean="0"/>
          </a:p>
          <a:p>
            <a:pPr marL="0" indent="0">
              <a:buNone/>
            </a:pPr>
            <a:endParaRPr lang="en-US" altLang="ko-KR" sz="22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38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994584"/>
              </p:ext>
            </p:extLst>
          </p:nvPr>
        </p:nvGraphicFramePr>
        <p:xfrm>
          <a:off x="971600" y="1628800"/>
          <a:ext cx="4320480" cy="26223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23489"/>
                <a:gridCol w="843738"/>
                <a:gridCol w="1953253"/>
              </a:tblGrid>
              <a:tr h="3973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구분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mtClean="0"/>
                        <a:t>기관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결과값 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en-US" altLang="ko-KR" dirty="0" err="1" smtClean="0"/>
                        <a:t>Bq</a:t>
                      </a:r>
                      <a:r>
                        <a:rPr lang="en-US" altLang="ko-KR" dirty="0" smtClean="0"/>
                        <a:t>/L)</a:t>
                      </a:r>
                      <a:endParaRPr lang="ko-KR" altLang="en-US"/>
                    </a:p>
                  </a:txBody>
                  <a:tcPr/>
                </a:tc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갑상선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요양병원</a:t>
                      </a:r>
                      <a:endParaRPr lang="ko-KR" altLang="en-US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A</a:t>
                      </a:r>
                      <a:endParaRPr lang="ko-KR" altLang="en-US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10,740 ± 308</a:t>
                      </a:r>
                      <a:endParaRPr lang="ko-KR" altLang="en-US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B</a:t>
                      </a:r>
                      <a:endParaRPr lang="ko-KR" altLang="en-US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107,500 ±</a:t>
                      </a:r>
                      <a:r>
                        <a:rPr lang="en-US" altLang="ko-KR" baseline="0" dirty="0" smtClean="0"/>
                        <a:t> 1,715</a:t>
                      </a:r>
                      <a:endParaRPr lang="ko-KR" altLang="en-US" dirty="0" smtClean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C</a:t>
                      </a:r>
                      <a:endParaRPr lang="ko-KR" altLang="en-US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2793 ± 84</a:t>
                      </a:r>
                      <a:endParaRPr lang="ko-KR" altLang="en-US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치료병원</a:t>
                      </a:r>
                      <a:endParaRPr lang="ko-KR" altLang="en-US" dirty="0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D</a:t>
                      </a:r>
                      <a:endParaRPr lang="ko-KR" altLang="en-US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5.05</a:t>
                      </a:r>
                      <a:r>
                        <a:rPr lang="en-US" altLang="ko-KR" baseline="0" dirty="0" smtClean="0"/>
                        <a:t> </a:t>
                      </a:r>
                      <a:r>
                        <a:rPr lang="en-US" altLang="ko-KR" dirty="0" smtClean="0"/>
                        <a:t>± 0.16</a:t>
                      </a:r>
                      <a:endParaRPr lang="ko-KR" altLang="en-US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E</a:t>
                      </a:r>
                      <a:endParaRPr lang="ko-KR" altLang="en-US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2.62 ± 0.14</a:t>
                      </a:r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F</a:t>
                      </a:r>
                      <a:endParaRPr lang="ko-KR" altLang="en-US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63.5 ± 1.3</a:t>
                      </a:r>
                      <a:endParaRPr lang="ko-KR" altLang="en-US" dirty="0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3" name="직사각형 32"/>
          <p:cNvSpPr/>
          <p:nvPr/>
        </p:nvSpPr>
        <p:spPr>
          <a:xfrm>
            <a:off x="5360755" y="3574757"/>
            <a:ext cx="29113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b="1" dirty="0">
                <a:solidFill>
                  <a:srgbClr val="151AD9"/>
                </a:solidFill>
              </a:rPr>
              <a:t>※</a:t>
            </a:r>
            <a:r>
              <a:rPr lang="ko-KR" altLang="en-US" b="1" dirty="0">
                <a:solidFill>
                  <a:srgbClr val="151AD9"/>
                </a:solidFill>
              </a:rPr>
              <a:t> </a:t>
            </a:r>
            <a:r>
              <a:rPr lang="ko-KR" altLang="en-US" b="1" dirty="0" smtClean="0">
                <a:solidFill>
                  <a:srgbClr val="151AD9"/>
                </a:solidFill>
              </a:rPr>
              <a:t>배수중의 배출관리 기준</a:t>
            </a:r>
            <a:endParaRPr lang="en-US" altLang="ko-KR" b="1" dirty="0" smtClean="0">
              <a:solidFill>
                <a:srgbClr val="151AD9"/>
              </a:solidFill>
            </a:endParaRPr>
          </a:p>
          <a:p>
            <a:r>
              <a:rPr lang="en-US" altLang="ko-KR" b="1" dirty="0" smtClean="0">
                <a:solidFill>
                  <a:srgbClr val="151AD9"/>
                </a:solidFill>
              </a:rPr>
              <a:t>    ( 30Bq/L )</a:t>
            </a:r>
            <a:endParaRPr lang="en-US" altLang="ko-KR" b="1" dirty="0">
              <a:solidFill>
                <a:srgbClr val="151AD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18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각 부처의 입장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원자력안전위원회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수용병원 실태조사 결과 복지부에 전달 ☞ 복지부 조치행위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퇴원 후 수용병원은 원자력안전법 규제 범위를 벗어 남</a:t>
            </a:r>
            <a:endParaRPr lang="en-US" altLang="ko-KR" dirty="0"/>
          </a:p>
          <a:p>
            <a:pPr lvl="1"/>
            <a:r>
              <a:rPr lang="ko-KR" altLang="en-US" dirty="0" err="1" smtClean="0"/>
              <a:t>원안법</a:t>
            </a:r>
            <a:r>
              <a:rPr lang="ko-KR" altLang="en-US" dirty="0" smtClean="0"/>
              <a:t> 범위 내에서 최대한 규제방안 강구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sz="2200" dirty="0" smtClean="0"/>
              <a:t>보건복지부</a:t>
            </a:r>
            <a:endParaRPr lang="en-US" altLang="ko-KR" sz="2200" dirty="0"/>
          </a:p>
          <a:p>
            <a:pPr lvl="1"/>
            <a:r>
              <a:rPr lang="ko-KR" altLang="en-US" dirty="0" smtClean="0"/>
              <a:t>의료법 상 치료 수 퇴원환자의 군집을 규제할 수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방사성동위원소 사용으로 인한 배출 문제이므로 복지부 규제 대상이 아님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sz="2200" dirty="0" smtClean="0"/>
              <a:t>환경부</a:t>
            </a:r>
            <a:endParaRPr lang="en-US" altLang="ko-KR" sz="2200" dirty="0"/>
          </a:p>
          <a:p>
            <a:pPr lvl="1"/>
            <a:r>
              <a:rPr lang="ko-KR" altLang="en-US" dirty="0" smtClean="0"/>
              <a:t>하천에서 인공 방사성동위원소가 검출되는 것은 문제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구체적 방안 제시 없음</a:t>
            </a:r>
            <a:endParaRPr lang="en-US" altLang="ko-KR" sz="22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39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4836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개선 방안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퇴원환자 주의사항 지침서 개선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이해하기 쉬운 지침서 개발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퇴원환자의 심리적 안정 유도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갑상선 치료환자의 군집 방지</a:t>
            </a:r>
            <a:endParaRPr lang="en-US" altLang="ko-KR" dirty="0" smtClean="0"/>
          </a:p>
          <a:p>
            <a:endParaRPr lang="en-US" altLang="ko-KR" sz="2200" dirty="0" smtClean="0"/>
          </a:p>
          <a:p>
            <a:r>
              <a:rPr lang="ko-KR" altLang="en-US" sz="2200" dirty="0" smtClean="0"/>
              <a:t>방사성동위원소 투여환자 퇴원기준 강화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다른 개인의 피폭선량을 </a:t>
            </a:r>
            <a:r>
              <a:rPr lang="en-US" altLang="ko-KR" dirty="0" smtClean="0"/>
              <a:t>5mSv </a:t>
            </a:r>
            <a:r>
              <a:rPr lang="ko-KR" altLang="en-US" dirty="0" smtClean="0"/>
              <a:t>이하로 퇴원기준 강화 필요성 검토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입원일 </a:t>
            </a:r>
            <a:r>
              <a:rPr lang="ko-KR" altLang="en-US" dirty="0"/>
              <a:t>증가에 따른 의료보험 수가 문제</a:t>
            </a:r>
            <a:r>
              <a:rPr lang="en-US" altLang="ko-KR" dirty="0"/>
              <a:t>, </a:t>
            </a:r>
            <a:r>
              <a:rPr lang="ko-KR" altLang="en-US" dirty="0"/>
              <a:t>최근 </a:t>
            </a:r>
            <a:r>
              <a:rPr lang="ko-KR" altLang="en-US" dirty="0" err="1"/>
              <a:t>갑상선암</a:t>
            </a:r>
            <a:r>
              <a:rPr lang="ko-KR" altLang="en-US" dirty="0"/>
              <a:t> 치료환자 감소 추세 등 국내 실정 고려</a:t>
            </a:r>
            <a:endParaRPr lang="en-US" altLang="ko-KR" dirty="0"/>
          </a:p>
          <a:p>
            <a:pPr lvl="1"/>
            <a:r>
              <a:rPr lang="ko-KR" altLang="en-US" dirty="0" err="1"/>
              <a:t>원안위</a:t>
            </a:r>
            <a:r>
              <a:rPr lang="en-US" altLang="ko-KR" dirty="0"/>
              <a:t>, </a:t>
            </a:r>
            <a:r>
              <a:rPr lang="ko-KR" altLang="en-US" dirty="0"/>
              <a:t>보건복지부</a:t>
            </a:r>
            <a:r>
              <a:rPr lang="en-US" altLang="ko-KR" dirty="0"/>
              <a:t>, </a:t>
            </a:r>
            <a:r>
              <a:rPr lang="ko-KR" altLang="en-US" dirty="0"/>
              <a:t>의사협회</a:t>
            </a:r>
            <a:r>
              <a:rPr lang="en-US" altLang="ko-KR" dirty="0"/>
              <a:t>, </a:t>
            </a:r>
            <a:r>
              <a:rPr lang="ko-KR" altLang="en-US" dirty="0" err="1"/>
              <a:t>핵의학회</a:t>
            </a:r>
            <a:r>
              <a:rPr lang="ko-KR" altLang="en-US" dirty="0"/>
              <a:t> 등 유관기관 및 단체와 협의 </a:t>
            </a:r>
            <a:r>
              <a:rPr lang="ko-KR" altLang="en-US" dirty="0" smtClean="0"/>
              <a:t>필요</a:t>
            </a:r>
            <a:endParaRPr lang="en-US" altLang="ko-KR" dirty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40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8265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치료병원 일반 오수 </a:t>
            </a:r>
            <a:r>
              <a:rPr lang="ko-KR" altLang="en-US" sz="3400" dirty="0" err="1" smtClean="0"/>
              <a:t>배출수</a:t>
            </a:r>
            <a:r>
              <a:rPr lang="ko-KR" altLang="en-US" sz="3400" dirty="0" smtClean="0"/>
              <a:t> 농도 분석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121175"/>
          </a:xfrm>
        </p:spPr>
        <p:txBody>
          <a:bodyPr/>
          <a:lstStyle/>
          <a:p>
            <a:pPr lvl="0">
              <a:buClr>
                <a:srgbClr val="1640B6"/>
              </a:buClr>
            </a:pPr>
            <a:r>
              <a:rPr lang="ko-KR" altLang="en-US" sz="2200" dirty="0" smtClean="0">
                <a:solidFill>
                  <a:srgbClr val="2B166E"/>
                </a:solidFill>
              </a:rPr>
              <a:t>일반 오수 배출수의 배출관리기준 초과</a:t>
            </a:r>
            <a:endParaRPr lang="en-US" altLang="ko-KR" sz="2200" dirty="0" smtClean="0">
              <a:solidFill>
                <a:srgbClr val="2B166E"/>
              </a:solidFill>
            </a:endParaRPr>
          </a:p>
          <a:p>
            <a:pPr lvl="1">
              <a:buClr>
                <a:srgbClr val="48BDEC"/>
              </a:buClr>
            </a:pPr>
            <a:r>
              <a:rPr lang="ko-KR" altLang="en-US" dirty="0" smtClean="0">
                <a:solidFill>
                  <a:srgbClr val="2B166E"/>
                </a:solidFill>
              </a:rPr>
              <a:t>외래환자 및 퇴원환자가 일반병동의 화장실을 이용함에 따라 치료병원 일반 오수의 배출수가 배출관리기준을 초과</a:t>
            </a:r>
            <a:endParaRPr lang="en-US" altLang="ko-KR" dirty="0">
              <a:solidFill>
                <a:srgbClr val="2B166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41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  <p:sp>
        <p:nvSpPr>
          <p:cNvPr id="33" name="직사각형 32"/>
          <p:cNvSpPr/>
          <p:nvPr/>
        </p:nvSpPr>
        <p:spPr>
          <a:xfrm>
            <a:off x="6012160" y="5589240"/>
            <a:ext cx="29113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b="1" dirty="0">
                <a:solidFill>
                  <a:srgbClr val="151AD9"/>
                </a:solidFill>
              </a:rPr>
              <a:t>※</a:t>
            </a:r>
            <a:r>
              <a:rPr lang="ko-KR" altLang="en-US" b="1" dirty="0">
                <a:solidFill>
                  <a:srgbClr val="151AD9"/>
                </a:solidFill>
              </a:rPr>
              <a:t> </a:t>
            </a:r>
            <a:r>
              <a:rPr lang="ko-KR" altLang="en-US" b="1" dirty="0" smtClean="0">
                <a:solidFill>
                  <a:srgbClr val="151AD9"/>
                </a:solidFill>
              </a:rPr>
              <a:t>배수중의 배출관리 기준</a:t>
            </a:r>
            <a:endParaRPr lang="en-US" altLang="ko-KR" b="1" dirty="0" smtClean="0">
              <a:solidFill>
                <a:srgbClr val="151AD9"/>
              </a:solidFill>
            </a:endParaRPr>
          </a:p>
          <a:p>
            <a:r>
              <a:rPr lang="en-US" altLang="ko-KR" b="1" dirty="0" smtClean="0">
                <a:solidFill>
                  <a:srgbClr val="151AD9"/>
                </a:solidFill>
              </a:rPr>
              <a:t>    ( 30Bq/L )</a:t>
            </a:r>
            <a:endParaRPr lang="en-US" altLang="ko-KR" b="1" dirty="0">
              <a:solidFill>
                <a:srgbClr val="151AD9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2276872"/>
            <a:ext cx="8620125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02643"/>
              </p:ext>
            </p:extLst>
          </p:nvPr>
        </p:nvGraphicFramePr>
        <p:xfrm>
          <a:off x="282717" y="4365104"/>
          <a:ext cx="8612562" cy="112882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15456"/>
                <a:gridCol w="2003438"/>
                <a:gridCol w="1946834"/>
                <a:gridCol w="1946834"/>
              </a:tblGrid>
              <a:tr h="3973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구분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기관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결과값 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en-US" altLang="ko-KR" dirty="0" err="1" smtClean="0"/>
                        <a:t>Bq</a:t>
                      </a:r>
                      <a:r>
                        <a:rPr lang="en-US" altLang="ko-KR" dirty="0" smtClean="0"/>
                        <a:t>/L)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농도 기준일</a:t>
                      </a:r>
                      <a:endParaRPr lang="ko-KR" altLang="en-US" dirty="0"/>
                    </a:p>
                  </a:txBody>
                  <a:tcPr/>
                </a:tc>
              </a:tr>
              <a:tr h="18288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치료병원</a:t>
                      </a:r>
                      <a:endParaRPr lang="ko-KR" altLang="en-US" dirty="0"/>
                    </a:p>
                  </a:txBody>
                  <a:tcPr anchor="ctr"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G(</a:t>
                      </a:r>
                      <a:r>
                        <a:rPr lang="ko-KR" altLang="en-US" dirty="0" smtClean="0"/>
                        <a:t>별관</a:t>
                      </a:r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동 배수구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356±7.9</a:t>
                      </a:r>
                      <a:endParaRPr lang="en-US" altLang="ko-KR" sz="18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2014. 7.10(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목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dirty="0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G(</a:t>
                      </a:r>
                      <a:r>
                        <a:rPr lang="ko-KR" altLang="en-US" dirty="0" err="1" smtClean="0"/>
                        <a:t>본관동</a:t>
                      </a:r>
                      <a:r>
                        <a:rPr lang="ko-KR" altLang="en-US" dirty="0" smtClean="0"/>
                        <a:t> 배수구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 smtClean="0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88.4±2.0</a:t>
                      </a:r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2014. 7.10(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목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dirty="0" smtClean="0"/>
                    </a:p>
                  </a:txBody>
                  <a:tcPr>
                    <a:solidFill>
                      <a:srgbClr val="FFC0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37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0813"/>
            <a:ext cx="8579296" cy="563562"/>
          </a:xfrm>
        </p:spPr>
        <p:txBody>
          <a:bodyPr/>
          <a:lstStyle/>
          <a:p>
            <a:pPr algn="l"/>
            <a:r>
              <a:rPr lang="ko-KR" altLang="en-US" sz="3400" dirty="0" smtClean="0"/>
              <a:t>치료병원 </a:t>
            </a:r>
            <a:r>
              <a:rPr lang="ko-KR" altLang="en-US" sz="3400" dirty="0" err="1" smtClean="0"/>
              <a:t>배수중</a:t>
            </a:r>
            <a:r>
              <a:rPr lang="ko-KR" altLang="en-US" sz="3400" dirty="0" smtClean="0"/>
              <a:t> 방사능농도 분석 위탁과제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위탁과제 개요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위탁기관</a:t>
            </a:r>
            <a:r>
              <a:rPr lang="en-US" altLang="ko-KR" dirty="0" smtClean="0"/>
              <a:t> : </a:t>
            </a:r>
            <a:r>
              <a:rPr lang="ko-KR" altLang="en-US" dirty="0" err="1" smtClean="0"/>
              <a:t>핵의학기술학회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연구수행 기관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한국원자력의학원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서울대학교병원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연구수행 기간 </a:t>
            </a:r>
            <a:r>
              <a:rPr lang="en-US" altLang="ko-KR" dirty="0" smtClean="0"/>
              <a:t>: 2014.11.01~2015.04.30(6</a:t>
            </a:r>
            <a:r>
              <a:rPr lang="ko-KR" altLang="en-US" dirty="0" smtClean="0"/>
              <a:t>개월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연구비 </a:t>
            </a:r>
            <a:r>
              <a:rPr lang="en-US" altLang="ko-KR" dirty="0" smtClean="0"/>
              <a:t>: 5,000 </a:t>
            </a:r>
            <a:r>
              <a:rPr lang="ko-KR" altLang="en-US" dirty="0" smtClean="0"/>
              <a:t>만원</a:t>
            </a:r>
            <a:endParaRPr lang="en-US" altLang="ko-KR" dirty="0" smtClean="0"/>
          </a:p>
          <a:p>
            <a:endParaRPr lang="en-US" altLang="ko-KR" sz="2200" dirty="0" smtClean="0"/>
          </a:p>
          <a:p>
            <a:r>
              <a:rPr lang="ko-KR" altLang="en-US" sz="2200" dirty="0" smtClean="0"/>
              <a:t>연구 수행 내용</a:t>
            </a:r>
            <a:endParaRPr lang="en-US" altLang="ko-KR" sz="2200" dirty="0" smtClean="0"/>
          </a:p>
          <a:p>
            <a:pPr lvl="1"/>
            <a:r>
              <a:rPr lang="en-US" altLang="ko-KR" dirty="0" smtClean="0"/>
              <a:t>I-131 </a:t>
            </a:r>
            <a:r>
              <a:rPr lang="ko-KR" altLang="en-US" dirty="0" smtClean="0"/>
              <a:t>사용량 상위 </a:t>
            </a:r>
            <a:r>
              <a:rPr lang="en-US" altLang="ko-KR" dirty="0" smtClean="0"/>
              <a:t>20</a:t>
            </a:r>
            <a:r>
              <a:rPr lang="ko-KR" altLang="en-US" dirty="0" smtClean="0"/>
              <a:t>개 의료기관 대상으로 최종 배수구의 배수시료 농도 분석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외래</a:t>
            </a:r>
            <a:r>
              <a:rPr lang="en-US" altLang="ko-KR" dirty="0" smtClean="0"/>
              <a:t>/</a:t>
            </a:r>
            <a:r>
              <a:rPr lang="ko-KR" altLang="en-US" dirty="0" smtClean="0"/>
              <a:t>퇴원 환자수 및 사용량과 </a:t>
            </a:r>
            <a:r>
              <a:rPr lang="ko-KR" altLang="en-US" dirty="0" err="1" smtClean="0"/>
              <a:t>배수중</a:t>
            </a:r>
            <a:r>
              <a:rPr lang="ko-KR" altLang="en-US" dirty="0" smtClean="0"/>
              <a:t> 농도의 상관성 분석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   (</a:t>
            </a:r>
            <a:r>
              <a:rPr lang="ko-KR" altLang="en-US" dirty="0" smtClean="0"/>
              <a:t>정화조 용량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일일 배출량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배출형태 고려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의료기관의 배출관리기준 만족 여부 평가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배출관리기준 초과 원인 분석 및 개선방안 도출</a:t>
            </a:r>
            <a:endParaRPr lang="en-US" altLang="ko-KR" dirty="0" smtClean="0"/>
          </a:p>
          <a:p>
            <a:pPr lvl="1"/>
            <a:endParaRPr lang="en-US" altLang="ko-KR" dirty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42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3671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0813"/>
            <a:ext cx="8579296" cy="563562"/>
          </a:xfrm>
        </p:spPr>
        <p:txBody>
          <a:bodyPr/>
          <a:lstStyle/>
          <a:p>
            <a:pPr algn="l"/>
            <a:r>
              <a:rPr lang="ko-KR" altLang="en-US" sz="3400" dirty="0" err="1" smtClean="0"/>
              <a:t>배수중</a:t>
            </a:r>
            <a:r>
              <a:rPr lang="ko-KR" altLang="en-US" sz="3400" dirty="0" smtClean="0"/>
              <a:t> 방사능농도 분석 결과</a:t>
            </a:r>
            <a:endParaRPr lang="ko-KR" altLang="en-US" sz="3400" dirty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43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042657"/>
              </p:ext>
            </p:extLst>
          </p:nvPr>
        </p:nvGraphicFramePr>
        <p:xfrm>
          <a:off x="323528" y="1036961"/>
          <a:ext cx="8496942" cy="5272359"/>
        </p:xfrm>
        <a:graphic>
          <a:graphicData uri="http://schemas.openxmlformats.org/drawingml/2006/table">
            <a:tbl>
              <a:tblPr/>
              <a:tblGrid>
                <a:gridCol w="1433989"/>
                <a:gridCol w="772846"/>
                <a:gridCol w="772846"/>
                <a:gridCol w="772846"/>
                <a:gridCol w="772846"/>
                <a:gridCol w="880185"/>
                <a:gridCol w="772846"/>
                <a:gridCol w="772846"/>
                <a:gridCol w="772846"/>
                <a:gridCol w="772846"/>
              </a:tblGrid>
              <a:tr h="22923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CODE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배수중 배출관리기준 비교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배수중 방사능농도</a:t>
                      </a:r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(Bq/m</a:t>
                      </a:r>
                      <a:r>
                        <a:rPr lang="en-US" altLang="ko-KR" sz="1050" b="1" i="0" u="none" strike="noStrike" baseline="3000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2014001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3.2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5.9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9.46E+04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1.76E+05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0.08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1.36E+03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6.96E+03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4.90E+02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5.54E+02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1/10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회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0.17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6.08E+04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5.14E+03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2014005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1.9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5.61E+04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2014006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0.08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2.46E+03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2014007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8.29E+02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2014008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16.8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5.03E+05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3/12</a:t>
                      </a:r>
                      <a:r>
                        <a:rPr lang="ko-KR" alt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회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2014009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6.80.E+03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6.41.E+03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2014010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2.97.E+03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2014011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2.2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6.60E+04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1.34E+04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1.07E+04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1.34E+04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1.07E+04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2014014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3.1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9.45E+04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5.08E+03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4.32E+03</a:t>
                      </a:r>
                    </a:p>
                  </a:txBody>
                  <a:tcPr marL="6796" marR="6796" marT="679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2014015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0.01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1.44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3.87E+02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4.33E+04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2014016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MDA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이하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0/10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회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2014017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0.04 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1.19E+03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1/10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회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2014018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0.18 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5.50.E+03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2014019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9.07E+03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2014020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0.6 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1.92E+04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3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관리기준 초과 기관수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>
                          <a:solidFill>
                            <a:srgbClr val="FF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평균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4.21E+04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</a:p>
                  </a:txBody>
                  <a:tcPr marL="6796" marR="6796" marT="67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695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개선 방안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121175"/>
          </a:xfrm>
        </p:spPr>
        <p:txBody>
          <a:bodyPr/>
          <a:lstStyle/>
          <a:p>
            <a:r>
              <a:rPr lang="ko-KR" altLang="en-US" sz="2200" dirty="0" smtClean="0"/>
              <a:t>현행 퇴원기준을 유지하는 경우</a:t>
            </a:r>
            <a:endParaRPr lang="en-US" altLang="ko-KR" sz="2200" dirty="0" smtClean="0"/>
          </a:p>
          <a:p>
            <a:pPr lvl="1"/>
            <a:r>
              <a:rPr lang="ko-KR" altLang="en-US" dirty="0" smtClean="0"/>
              <a:t>사용장소 별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핵의학과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격리병실</a:t>
            </a:r>
            <a:r>
              <a:rPr lang="en-US" altLang="ko-KR" dirty="0" smtClean="0"/>
              <a:t>) </a:t>
            </a:r>
            <a:r>
              <a:rPr lang="ko-KR" altLang="en-US" dirty="0" smtClean="0"/>
              <a:t>허가량을 분리하여 관리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각 병원의 </a:t>
            </a:r>
            <a:r>
              <a:rPr lang="ko-KR" altLang="en-US" dirty="0" err="1" smtClean="0"/>
              <a:t>배출수</a:t>
            </a:r>
            <a:r>
              <a:rPr lang="ko-KR" altLang="en-US" dirty="0" smtClean="0"/>
              <a:t> 관리설비를 고려하여 주간 적정사용량 평가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적정사용량이 허가량 보다 적을 경우 허가량 감량 또는 </a:t>
            </a:r>
            <a:r>
              <a:rPr lang="ko-KR" altLang="en-US" dirty="0" err="1" smtClean="0"/>
              <a:t>배출수</a:t>
            </a:r>
            <a:r>
              <a:rPr lang="ko-KR" altLang="en-US" dirty="0" smtClean="0"/>
              <a:t> 관리시설 보완</a:t>
            </a:r>
            <a:r>
              <a:rPr lang="en-US" altLang="ko-KR" dirty="0" smtClean="0"/>
              <a:t>(</a:t>
            </a:r>
            <a:r>
              <a:rPr lang="ko-KR" altLang="en-US" dirty="0" smtClean="0"/>
              <a:t>외래환자용 전용화장실 및 </a:t>
            </a:r>
            <a:r>
              <a:rPr lang="ko-KR" altLang="en-US" dirty="0" err="1" smtClean="0"/>
              <a:t>저장조</a:t>
            </a:r>
            <a:r>
              <a:rPr lang="ko-KR" altLang="en-US" dirty="0" smtClean="0"/>
              <a:t> 설치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격리병실 배수관리 설비와 연결 등</a:t>
            </a:r>
            <a:r>
              <a:rPr lang="en-US" altLang="ko-KR" dirty="0" smtClean="0"/>
              <a:t>)</a:t>
            </a:r>
          </a:p>
          <a:p>
            <a:pPr lvl="1"/>
            <a:endParaRPr lang="en-US" altLang="ko-KR" sz="2200" dirty="0"/>
          </a:p>
          <a:p>
            <a:r>
              <a:rPr lang="ko-KR" altLang="en-US" sz="2200" dirty="0" smtClean="0"/>
              <a:t>퇴원기준 강화</a:t>
            </a:r>
            <a:endParaRPr lang="en-US" altLang="ko-KR" sz="2200" dirty="0"/>
          </a:p>
          <a:p>
            <a:pPr lvl="1"/>
            <a:r>
              <a:rPr lang="ko-KR" altLang="en-US" dirty="0" smtClean="0"/>
              <a:t>현행 </a:t>
            </a:r>
            <a:r>
              <a:rPr lang="en-US" altLang="ko-KR" dirty="0" smtClean="0"/>
              <a:t>5 mSv </a:t>
            </a:r>
            <a:r>
              <a:rPr lang="ko-KR" altLang="en-US" dirty="0" smtClean="0"/>
              <a:t>기준으로 되어 있는 격리환자 퇴원기준을 낮추어 환자의 입원 격리기간을 현재보다 강화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격리병실의 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의료수가 문제 등이 선결되어야 하므로 타 부처와의 협의과정 필수</a:t>
            </a:r>
            <a:endParaRPr lang="en-US" altLang="ko-KR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44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1194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3400" dirty="0" smtClean="0"/>
              <a:t>개선 방안</a:t>
            </a:r>
            <a:endParaRPr lang="ko-KR" altLang="en-US" sz="3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121175"/>
          </a:xfrm>
        </p:spPr>
        <p:txBody>
          <a:bodyPr/>
          <a:lstStyle/>
          <a:p>
            <a:r>
              <a:rPr lang="en-US" altLang="ko-KR" sz="2200" dirty="0" smtClean="0"/>
              <a:t>I-131 </a:t>
            </a:r>
            <a:r>
              <a:rPr lang="ko-KR" altLang="en-US" sz="2200" dirty="0" err="1" smtClean="0"/>
              <a:t>투여량에</a:t>
            </a:r>
            <a:r>
              <a:rPr lang="en-US" altLang="ko-KR" sz="2200" dirty="0" smtClean="0"/>
              <a:t> </a:t>
            </a:r>
            <a:r>
              <a:rPr lang="ko-KR" altLang="en-US" sz="2200" dirty="0" smtClean="0"/>
              <a:t>따른 격리기간 제시 예</a:t>
            </a:r>
            <a:endParaRPr lang="en-US" altLang="ko-KR" sz="22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604448" y="6597352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60FD653C-ECFB-4DA1-AFE1-CDB0AC83660A}" type="slidenum">
              <a:rPr lang="ko-KR" altLang="en-US" sz="1000" smtClean="0"/>
              <a:pPr algn="ctr"/>
              <a:t>45</a:t>
            </a:fld>
            <a:endParaRPr lang="ko-KR" altLang="en-US" sz="1000" dirty="0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dirty="0" smtClean="0"/>
              <a:t>Korea Institute of Nuclear Safety</a:t>
            </a:r>
            <a:endParaRPr lang="en-US" altLang="ko-KR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813894"/>
              </p:ext>
            </p:extLst>
          </p:nvPr>
        </p:nvGraphicFramePr>
        <p:xfrm>
          <a:off x="971600" y="1556793"/>
          <a:ext cx="7416823" cy="259228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119923"/>
                <a:gridCol w="2909876"/>
                <a:gridCol w="1387024"/>
              </a:tblGrid>
              <a:tr h="5184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환자 </a:t>
                      </a:r>
                      <a:r>
                        <a:rPr lang="en-US" altLang="ko-KR" sz="1800" kern="0" spc="0" baseline="30000" dirty="0">
                          <a:effectLst/>
                          <a:latin typeface="+mj-lt"/>
                        </a:rPr>
                        <a:t>131</a:t>
                      </a:r>
                      <a:r>
                        <a:rPr lang="en-US" sz="1800" kern="0" spc="0" dirty="0">
                          <a:effectLst/>
                          <a:latin typeface="+mj-lt"/>
                        </a:rPr>
                        <a:t>I </a:t>
                      </a:r>
                      <a:r>
                        <a:rPr lang="ko-KR" altLang="en-US" sz="1800" kern="0" spc="0" dirty="0" err="1">
                          <a:effectLst/>
                          <a:latin typeface="+mj-lt"/>
                        </a:rPr>
                        <a:t>투여량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최소입원 기간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비 고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</a:tr>
              <a:tr h="5184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 dirty="0">
                          <a:effectLst/>
                          <a:latin typeface="+mj-lt"/>
                        </a:rPr>
                        <a:t>15mCi 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이하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바로 퇴원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(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외래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/>
                      </a:endParaRPr>
                    </a:p>
                  </a:txBody>
                  <a:tcPr marL="64770" marR="64770" marT="17907" marB="17907" anchor="ctr"/>
                </a:tc>
              </a:tr>
              <a:tr h="5184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effectLst/>
                          <a:latin typeface="+mj-lt"/>
                        </a:rPr>
                        <a:t>15mCi 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초과 </a:t>
                      </a:r>
                      <a:r>
                        <a:rPr lang="en-US" altLang="ko-KR" sz="1800" kern="0" spc="0">
                          <a:effectLst/>
                          <a:latin typeface="+mj-lt"/>
                        </a:rPr>
                        <a:t>50</a:t>
                      </a:r>
                      <a:r>
                        <a:rPr lang="en-US" sz="1800" kern="0" spc="0">
                          <a:effectLst/>
                          <a:latin typeface="+mj-lt"/>
                        </a:rPr>
                        <a:t>mCi 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이하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1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박 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2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일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(24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시간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/>
                      </a:endParaRPr>
                    </a:p>
                  </a:txBody>
                  <a:tcPr marL="64770" marR="64770" marT="17907" marB="17907" anchor="ctr"/>
                </a:tc>
              </a:tr>
              <a:tr h="5184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effectLst/>
                          <a:latin typeface="+mj-lt"/>
                        </a:rPr>
                        <a:t>50mCi 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초과 </a:t>
                      </a:r>
                      <a:r>
                        <a:rPr lang="en-US" altLang="ko-KR" sz="1800" kern="0" spc="0">
                          <a:effectLst/>
                          <a:latin typeface="+mj-lt"/>
                        </a:rPr>
                        <a:t>120</a:t>
                      </a:r>
                      <a:r>
                        <a:rPr lang="en-US" sz="1800" kern="0" spc="0">
                          <a:effectLst/>
                          <a:latin typeface="+mj-lt"/>
                        </a:rPr>
                        <a:t>mCi 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이하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>
                          <a:effectLst/>
                          <a:latin typeface="+mj-lt"/>
                        </a:rPr>
                        <a:t>2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박 </a:t>
                      </a:r>
                      <a:r>
                        <a:rPr lang="en-US" altLang="ko-KR" sz="1800" kern="0" spc="0">
                          <a:effectLst/>
                          <a:latin typeface="+mj-lt"/>
                        </a:rPr>
                        <a:t>3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일</a:t>
                      </a:r>
                      <a:r>
                        <a:rPr lang="en-US" altLang="ko-KR" sz="1800" kern="0" spc="0">
                          <a:effectLst/>
                          <a:latin typeface="+mj-lt"/>
                        </a:rPr>
                        <a:t>(48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시간</a:t>
                      </a:r>
                      <a:r>
                        <a:rPr lang="en-US" altLang="ko-KR" sz="1800" kern="0" spc="0">
                          <a:effectLst/>
                          <a:latin typeface="+mj-lt"/>
                        </a:rPr>
                        <a:t>)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/>
                      </a:endParaRPr>
                    </a:p>
                  </a:txBody>
                  <a:tcPr marL="64770" marR="64770" marT="17907" marB="17907" anchor="ctr"/>
                </a:tc>
              </a:tr>
              <a:tr h="5184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effectLst/>
                          <a:latin typeface="+mj-lt"/>
                        </a:rPr>
                        <a:t>120mCi </a:t>
                      </a:r>
                      <a:r>
                        <a:rPr lang="ko-KR" altLang="en-US" sz="1800" kern="0" spc="0">
                          <a:effectLst/>
                          <a:latin typeface="+mj-lt"/>
                        </a:rPr>
                        <a:t>초과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3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박 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4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일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(72</a:t>
                      </a:r>
                      <a:r>
                        <a:rPr lang="ko-KR" altLang="en-US" sz="1800" kern="0" spc="0" dirty="0">
                          <a:effectLst/>
                          <a:latin typeface="+mj-lt"/>
                        </a:rPr>
                        <a:t>시간</a:t>
                      </a:r>
                      <a:r>
                        <a:rPr lang="en-US" altLang="ko-KR" sz="1800" kern="0" spc="0" dirty="0">
                          <a:effectLst/>
                          <a:latin typeface="+mj-lt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52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C:\Documents and Settings\s-job_00\바탕 화면\엄마\성과관리팀100721\성과Png\ending배경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C:\Documents and Settings\s-job_00\바탕 화면\엄마\킨스팜플렛100618\kins png\킨스로고1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38813" y="5572125"/>
            <a:ext cx="26765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7" descr="C:\Documents and Settings\s-job_00\바탕 화면\엄마\성과관리팀100721\성과Png\ending배경10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1412776"/>
            <a:ext cx="6015193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ko-KR" smtClean="0"/>
              <a:t>Korea Institute of Nuclear Safety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3924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120TGp_company_diagram_v2</Template>
  <TotalTime>5438</TotalTime>
  <Words>2429</Words>
  <Application>Microsoft Office PowerPoint</Application>
  <PresentationFormat>화면 슬라이드 쇼(4:3)</PresentationFormat>
  <Paragraphs>780</Paragraphs>
  <Slides>46</Slides>
  <Notes>7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48" baseType="lpstr">
      <vt:lpstr>120TGp_company_diagram_v2</vt:lpstr>
      <vt:lpstr>Image</vt:lpstr>
      <vt:lpstr>핵의학 분야의 방사선 안전규제 현안 - 갑상선 치료환자의 관리를 중심으로</vt:lpstr>
      <vt:lpstr>목  차 </vt:lpstr>
      <vt:lpstr>PowerPoint 프레젠테이션</vt:lpstr>
      <vt:lpstr>방사선의 종류</vt:lpstr>
      <vt:lpstr>방사선원의 일생</vt:lpstr>
      <vt:lpstr>방사선 규제 관련 법령</vt:lpstr>
      <vt:lpstr>RI/RG 관련 법령 및 규제기관</vt:lpstr>
      <vt:lpstr>방사선원 기초정보</vt:lpstr>
      <vt:lpstr>RI/RG 안전규제체계</vt:lpstr>
      <vt:lpstr>RI/RG 안전규제체계</vt:lpstr>
      <vt:lpstr>업종별/사용구분별 허가 현황</vt:lpstr>
      <vt:lpstr>의료방사선 안전규제 조직체계</vt:lpstr>
      <vt:lpstr>의료방사선 안전규제 조직체계</vt:lpstr>
      <vt:lpstr>의료방사선 안전규제 조직체계</vt:lpstr>
      <vt:lpstr>의료방사선 안전규제 조직체계</vt:lpstr>
      <vt:lpstr>PowerPoint 프레젠테이션</vt:lpstr>
      <vt:lpstr>의료방사선 이용 현황</vt:lpstr>
      <vt:lpstr>의료방사선 이용 현황</vt:lpstr>
      <vt:lpstr>의료방사선 안전규제 체계</vt:lpstr>
      <vt:lpstr>의료방사선 안전규제 절차(원안법)</vt:lpstr>
      <vt:lpstr>의료방사선 안전규제 관련 법령</vt:lpstr>
      <vt:lpstr>의료방사선 안전규제 관련 법령</vt:lpstr>
      <vt:lpstr>의료방사선 고시 개정</vt:lpstr>
      <vt:lpstr>의료방사선 고시 주요 개정 내용</vt:lpstr>
      <vt:lpstr>의료방사선 고시 주요 개정 내용</vt:lpstr>
      <vt:lpstr>의료방사선 고시 주요 개정 내용</vt:lpstr>
      <vt:lpstr>의료방사선 고시 주요 개정 내용</vt:lpstr>
      <vt:lpstr>PowerPoint 프레젠테이션</vt:lpstr>
      <vt:lpstr>비 밀봉 RI 투여환자 안전관리</vt:lpstr>
      <vt:lpstr>I-131 치료 현황</vt:lpstr>
      <vt:lpstr>국내 I-131 치료병실 현황</vt:lpstr>
      <vt:lpstr>각국의 I-131 투여환자 퇴원기준</vt:lpstr>
      <vt:lpstr>퇴원여부의 결정 – 소통과 이해</vt:lpstr>
      <vt:lpstr>갑상선 치료환자 관리 관련 현안</vt:lpstr>
      <vt:lpstr>퇴원환자 수용병원 문제 제기</vt:lpstr>
      <vt:lpstr>퇴원환자 수용병원 실태조사</vt:lpstr>
      <vt:lpstr>퇴원환자 수용병원 배출수 농도분석</vt:lpstr>
      <vt:lpstr>퇴원환자 수용병원 배출수 농도분석</vt:lpstr>
      <vt:lpstr>각 부처의 입장</vt:lpstr>
      <vt:lpstr>개선 방안</vt:lpstr>
      <vt:lpstr>치료병원 일반 오수 배출수 농도 분석</vt:lpstr>
      <vt:lpstr>치료병원 배수중 방사능농도 분석 위탁과제</vt:lpstr>
      <vt:lpstr>배수중 방사능농도 분석 결과</vt:lpstr>
      <vt:lpstr>개선 방안</vt:lpstr>
      <vt:lpstr>개선 방안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박정순</dc:creator>
  <cp:lastModifiedBy>SNUBH</cp:lastModifiedBy>
  <cp:revision>407</cp:revision>
  <cp:lastPrinted>2015-04-09T16:24:28Z</cp:lastPrinted>
  <dcterms:created xsi:type="dcterms:W3CDTF">2011-11-23T06:53:13Z</dcterms:created>
  <dcterms:modified xsi:type="dcterms:W3CDTF">2015-05-14T02:01:32Z</dcterms:modified>
</cp:coreProperties>
</file>