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6" r:id="rId3"/>
    <p:sldId id="277" r:id="rId4"/>
    <p:sldId id="271" r:id="rId5"/>
    <p:sldId id="264" r:id="rId6"/>
    <p:sldId id="27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2000" dirty="0"/>
              <a:t>총 회원 수</a:t>
            </a:r>
          </a:p>
        </c:rich>
      </c:tx>
      <c:layout>
        <c:manualLayout>
          <c:xMode val="edge"/>
          <c:yMode val="edge"/>
          <c:x val="0.43836760806549202"/>
          <c:y val="1.2212086439776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Sheet1!$E$7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8.141390959850744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Sheet1!$F$7</c:f>
              <c:numCache>
                <c:formatCode>General</c:formatCode>
                <c:ptCount val="1"/>
                <c:pt idx="0">
                  <c:v>1359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68-4E23-86B1-13277FFCA922}"/>
            </c:ext>
          </c:extLst>
        </c:ser>
        <c:ser>
          <c:idx val="1"/>
          <c:order val="1"/>
          <c:tx>
            <c:strRef>
              <c:f>Sheet1!$E$8</c:f>
              <c:strCache>
                <c:ptCount val="1"/>
                <c:pt idx="0">
                  <c:v>준회원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93383920096064E-2"/>
                  <c:y val="-1.42474341797388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Sheet1!$F$8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68-4E23-86B1-13277FFCA922}"/>
            </c:ext>
          </c:extLst>
        </c:ser>
        <c:ser>
          <c:idx val="2"/>
          <c:order val="2"/>
          <c:tx>
            <c:strRef>
              <c:f>Sheet1!$E$9</c:f>
              <c:strCache>
                <c:ptCount val="1"/>
                <c:pt idx="0">
                  <c:v>핵의학회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8.3418457745979037E-3"/>
                  <c:y val="-1.62827819197015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7020204016149904E-2"/>
                      <c:h val="8.853762668837704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Sheet1!$F$9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68-4E23-86B1-13277FFCA922}"/>
            </c:ext>
          </c:extLst>
        </c:ser>
        <c:ser>
          <c:idx val="3"/>
          <c:order val="3"/>
          <c:tx>
            <c:strRef>
              <c:f>Sheet1!$E$10</c:f>
              <c:strCache>
                <c:ptCount val="1"/>
                <c:pt idx="0">
                  <c:v>원로회원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4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8.3418457745978534E-3"/>
                  <c:y val="-1.22120864397761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Sheet1!$F$10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368-4E23-86B1-13277FFCA922}"/>
            </c:ext>
          </c:extLst>
        </c:ser>
        <c:ser>
          <c:idx val="4"/>
          <c:order val="4"/>
          <c:tx>
            <c:strRef>
              <c:f>Sheet1!$E$11</c:f>
              <c:strCache>
                <c:ptCount val="1"/>
                <c:pt idx="0">
                  <c:v>정회원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accent5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5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7806152581992846E-3"/>
                  <c:y val="8.141390959850688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Sheet1!$F$11</c:f>
              <c:numCache>
                <c:formatCode>General</c:formatCode>
                <c:ptCount val="1"/>
                <c:pt idx="0">
                  <c:v>747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68-4E23-86B1-13277FFCA922}"/>
            </c:ext>
          </c:extLst>
        </c:ser>
        <c:ser>
          <c:idx val="5"/>
          <c:order val="5"/>
          <c:tx>
            <c:strRef>
              <c:f>Sheet1!$E$12</c:f>
              <c:strCache>
                <c:ptCount val="1"/>
                <c:pt idx="0">
                  <c:v>일반회원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1.017673869981337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3368-4E23-86B1-13277FFCA9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Sheet1!$F$12</c:f>
              <c:numCache>
                <c:formatCode>General</c:formatCode>
                <c:ptCount val="1"/>
                <c:pt idx="0">
                  <c:v>580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368-4E23-86B1-13277FFCA9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209322591"/>
        <c:axId val="209317599"/>
        <c:axId val="0"/>
      </c:bar3DChart>
      <c:catAx>
        <c:axId val="209322591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9317599"/>
        <c:crosses val="autoZero"/>
        <c:auto val="1"/>
        <c:lblAlgn val="ctr"/>
        <c:lblOffset val="100"/>
        <c:noMultiLvlLbl val="0"/>
      </c:catAx>
      <c:valAx>
        <c:axId val="2093175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93225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400" dirty="0"/>
              <a:t>성별 회원 수</a:t>
            </a:r>
            <a:endParaRPr lang="ko-KR" sz="2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Sheet1!$E$19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A06D-404C-861F-30112FA99C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Sheet1!$F$19</c:f>
              <c:numCache>
                <c:formatCode>General</c:formatCode>
                <c:ptCount val="1"/>
                <c:pt idx="0">
                  <c:v>1359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6D-404C-861F-30112FA99C3D}"/>
            </c:ext>
          </c:extLst>
        </c:ser>
        <c:ser>
          <c:idx val="1"/>
          <c:order val="1"/>
          <c:tx>
            <c:strRef>
              <c:f>Sheet1!$E$20</c:f>
              <c:strCache>
                <c:ptCount val="1"/>
                <c:pt idx="0">
                  <c:v>여성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1.4237564412366949E-3"/>
                  <c:y val="-1.226226177901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A06D-404C-861F-30112FA99C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Sheet1!$F$20</c:f>
              <c:numCache>
                <c:formatCode>General</c:formatCode>
                <c:ptCount val="1"/>
                <c:pt idx="0">
                  <c:v>324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6D-404C-861F-30112FA99C3D}"/>
            </c:ext>
          </c:extLst>
        </c:ser>
        <c:ser>
          <c:idx val="2"/>
          <c:order val="2"/>
          <c:tx>
            <c:strRef>
              <c:f>Sheet1!$E$21</c:f>
              <c:strCache>
                <c:ptCount val="1"/>
                <c:pt idx="0">
                  <c:v>남성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A06D-404C-861F-30112FA99C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Sheet1!$F$21</c:f>
              <c:numCache>
                <c:formatCode>General</c:formatCode>
                <c:ptCount val="1"/>
                <c:pt idx="0">
                  <c:v>1035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06D-404C-861F-30112FA99C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269599439"/>
        <c:axId val="269607759"/>
        <c:axId val="0"/>
      </c:bar3DChart>
      <c:catAx>
        <c:axId val="269599439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9607759"/>
        <c:crosses val="autoZero"/>
        <c:auto val="1"/>
        <c:lblAlgn val="ctr"/>
        <c:lblOffset val="100"/>
        <c:noMultiLvlLbl val="0"/>
      </c:catAx>
      <c:valAx>
        <c:axId val="2696077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695994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400"/>
              <a:t>분과별 회원 수</a:t>
            </a:r>
            <a:endParaRPr lang="ko-KR" sz="24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Sheet1!$E$32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3945809877102863E-3"/>
                  <c:y val="6.1036368704523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EC6-418F-9F79-2F2E34F4A7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Sheet1!$F$32</c:f>
              <c:numCache>
                <c:formatCode>General</c:formatCode>
                <c:ptCount val="1"/>
                <c:pt idx="0">
                  <c:v>1359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C6-418F-9F79-2F2E34F4A7D6}"/>
            </c:ext>
          </c:extLst>
        </c:ser>
        <c:ser>
          <c:idx val="1"/>
          <c:order val="1"/>
          <c:tx>
            <c:strRef>
              <c:f>Sheet1!$E$33</c:f>
              <c:strCache>
                <c:ptCount val="1"/>
                <c:pt idx="0">
                  <c:v>방사분과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1.627636498787282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EC6-418F-9F79-2F2E34F4A7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Sheet1!$F$33</c:f>
              <c:numCache>
                <c:formatCode>General</c:formatCode>
                <c:ptCount val="1"/>
                <c:pt idx="0">
                  <c:v>1051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C6-418F-9F79-2F2E34F4A7D6}"/>
            </c:ext>
          </c:extLst>
        </c:ser>
        <c:ser>
          <c:idx val="2"/>
          <c:order val="2"/>
          <c:tx>
            <c:strRef>
              <c:f>Sheet1!$E$34</c:f>
              <c:strCache>
                <c:ptCount val="1"/>
                <c:pt idx="0">
                  <c:v>임상분과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8.13818249393648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EC6-418F-9F79-2F2E34F4A7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Sheet1!$F$34</c:f>
              <c:numCache>
                <c:formatCode>General</c:formatCode>
                <c:ptCount val="1"/>
                <c:pt idx="0">
                  <c:v>308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EC6-418F-9F79-2F2E34F4A7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260872639"/>
        <c:axId val="260870143"/>
        <c:axId val="0"/>
      </c:bar3DChart>
      <c:catAx>
        <c:axId val="260872639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0870143"/>
        <c:crosses val="autoZero"/>
        <c:auto val="1"/>
        <c:lblAlgn val="ctr"/>
        <c:lblOffset val="100"/>
        <c:noMultiLvlLbl val="0"/>
      </c:catAx>
      <c:valAx>
        <c:axId val="2608701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608726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2400" dirty="0"/>
              <a:t>소속 구분 </a:t>
            </a:r>
            <a:r>
              <a:rPr lang="ko-KR" altLang="en-US" sz="2400" dirty="0" smtClean="0"/>
              <a:t>정</a:t>
            </a:r>
            <a:r>
              <a:rPr lang="ko-KR" sz="2400" dirty="0" smtClean="0"/>
              <a:t>회원 </a:t>
            </a:r>
            <a:r>
              <a:rPr lang="ko-KR" sz="2400" dirty="0"/>
              <a:t>수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Sheet1!$E$48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Sheet1!$F$48</c:f>
              <c:numCache>
                <c:formatCode>General</c:formatCode>
                <c:ptCount val="1"/>
                <c:pt idx="0">
                  <c:v>747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90-4A9A-B47F-FCD99B3127F0}"/>
            </c:ext>
          </c:extLst>
        </c:ser>
        <c:ser>
          <c:idx val="1"/>
          <c:order val="1"/>
          <c:tx>
            <c:strRef>
              <c:f>Sheet1!$E$49</c:f>
              <c:strCache>
                <c:ptCount val="1"/>
                <c:pt idx="0">
                  <c:v>본회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Sheet1!$F$49</c:f>
              <c:numCache>
                <c:formatCode>General</c:formatCode>
                <c:ptCount val="1"/>
                <c:pt idx="0">
                  <c:v>484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290-4A9A-B47F-FCD99B3127F0}"/>
            </c:ext>
          </c:extLst>
        </c:ser>
        <c:ser>
          <c:idx val="2"/>
          <c:order val="2"/>
          <c:tx>
            <c:strRef>
              <c:f>Sheet1!$E$50</c:f>
              <c:strCache>
                <c:ptCount val="1"/>
                <c:pt idx="0">
                  <c:v>충청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5.1291705353367135E-17"/>
                  <c:y val="-1.79882523964270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0290-4A9A-B47F-FCD99B3127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Sheet1!$F$50</c:f>
              <c:numCache>
                <c:formatCode>General</c:formatCode>
                <c:ptCount val="1"/>
                <c:pt idx="0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290-4A9A-B47F-FCD99B3127F0}"/>
            </c:ext>
          </c:extLst>
        </c:ser>
        <c:ser>
          <c:idx val="3"/>
          <c:order val="3"/>
          <c:tx>
            <c:strRef>
              <c:f>Sheet1!$E$51</c:f>
              <c:strCache>
                <c:ptCount val="1"/>
                <c:pt idx="0">
                  <c:v>호남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4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2.1985641817855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290-4A9A-B47F-FCD99B3127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Sheet1!$F$51</c:f>
              <c:numCache>
                <c:formatCode>General</c:formatCode>
                <c:ptCount val="1"/>
                <c:pt idx="0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290-4A9A-B47F-FCD99B3127F0}"/>
            </c:ext>
          </c:extLst>
        </c:ser>
        <c:ser>
          <c:idx val="4"/>
          <c:order val="4"/>
          <c:tx>
            <c:strRef>
              <c:f>Sheet1!$E$52</c:f>
              <c:strCache>
                <c:ptCount val="1"/>
                <c:pt idx="0">
                  <c:v>대구경북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accent5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5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1.2589927661337775E-2"/>
                  <c:y val="-1.19921682642848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0290-4A9A-B47F-FCD99B3127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Sheet1!$F$52</c:f>
              <c:numCache>
                <c:formatCode>General</c:formatCode>
                <c:ptCount val="1"/>
                <c:pt idx="0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290-4A9A-B47F-FCD99B3127F0}"/>
            </c:ext>
          </c:extLst>
        </c:ser>
        <c:ser>
          <c:idx val="5"/>
          <c:order val="5"/>
          <c:tx>
            <c:strRef>
              <c:f>Sheet1!$E$53</c:f>
              <c:strCache>
                <c:ptCount val="1"/>
                <c:pt idx="0">
                  <c:v>부산경남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3780974471415899E-2"/>
                  <c:y val="-1.399086297499884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0290-4A9A-B47F-FCD99B3127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Sheet1!$F$53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290-4A9A-B47F-FCD99B3127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208774143"/>
        <c:axId val="208774975"/>
        <c:axId val="0"/>
      </c:bar3DChart>
      <c:catAx>
        <c:axId val="20877414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774975"/>
        <c:crosses val="autoZero"/>
        <c:auto val="1"/>
        <c:lblAlgn val="ctr"/>
        <c:lblOffset val="100"/>
        <c:noMultiLvlLbl val="0"/>
      </c:catAx>
      <c:valAx>
        <c:axId val="2087749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87741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5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정회원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336-4E7F-9D9D-E1420B2C272A}"/>
              </c:ext>
            </c:extLst>
          </c:dPt>
          <c:dPt>
            <c:idx val="1"/>
            <c:bubble3D val="0"/>
            <c:explosion val="17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0933-40AA-9EBA-50D079DC2F48}"/>
              </c:ext>
            </c:extLst>
          </c:dPt>
          <c:dLbls>
            <c:dLbl>
              <c:idx val="0"/>
              <c:layout>
                <c:manualLayout>
                  <c:x val="-0.17694832677165354"/>
                  <c:y val="-0.2961128631820335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 smtClean="0"/>
                      <a:t>563</a:t>
                    </a:r>
                    <a:endParaRPr lang="en-US" altLang="ko-KR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336-4E7F-9D9D-E1420B2C272A}"/>
                </c:ext>
              </c:extLst>
            </c:dLbl>
            <c:dLbl>
              <c:idx val="1"/>
              <c:layout>
                <c:manualLayout>
                  <c:x val="0.1246080216535433"/>
                  <c:y val="6.2103465667847829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 smtClean="0"/>
                      <a:t>184</a:t>
                    </a:r>
                    <a:endParaRPr lang="en-US" altLang="ko-KR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933-40AA-9EBA-50D079DC2F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방사분과</c:v>
                </c:pt>
                <c:pt idx="1">
                  <c:v>임상분과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454</c:v>
                </c:pt>
                <c:pt idx="1">
                  <c:v>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33-40AA-9EBA-50D079DC2F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5041-412F-BB49-3007242EDD3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5041-412F-BB49-3007242EDD3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041-412F-BB49-3007242EDD3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041-412F-BB49-3007242EDD3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5041-412F-BB49-3007242EDD34}"/>
              </c:ext>
            </c:extLst>
          </c:dPt>
          <c:cat>
            <c:strRef>
              <c:f>Sheet1!$B$53:$B$57</c:f>
              <c:strCache>
                <c:ptCount val="5"/>
                <c:pt idx="0">
                  <c:v>본회</c:v>
                </c:pt>
                <c:pt idx="1">
                  <c:v>충청지회</c:v>
                </c:pt>
                <c:pt idx="2">
                  <c:v>호남지회</c:v>
                </c:pt>
                <c:pt idx="3">
                  <c:v>대구경북지회</c:v>
                </c:pt>
                <c:pt idx="4">
                  <c:v>부상경남지회</c:v>
                </c:pt>
              </c:strCache>
            </c:strRef>
          </c:cat>
          <c:val>
            <c:numRef>
              <c:f>Sheet1!$C$53:$C$57</c:f>
              <c:numCache>
                <c:formatCode>General</c:formatCode>
                <c:ptCount val="5"/>
                <c:pt idx="0">
                  <c:v>412</c:v>
                </c:pt>
                <c:pt idx="1">
                  <c:v>53</c:v>
                </c:pt>
                <c:pt idx="2">
                  <c:v>68</c:v>
                </c:pt>
                <c:pt idx="3">
                  <c:v>63</c:v>
                </c:pt>
                <c:pt idx="4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041-412F-BB49-3007242EDD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0.85802</cdr:x>
      <cdr:y>0.02296</cdr:y>
    </cdr:from>
    <cdr:to>
      <cdr:x>0.98603</cdr:x>
      <cdr:y>0.10237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837714" y="143281"/>
          <a:ext cx="1169379" cy="495468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0.87159</cdr:x>
      <cdr:y>0.01421</cdr:y>
    </cdr:from>
    <cdr:to>
      <cdr:x>1</cdr:x>
      <cdr:y>0.09359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937299" y="88709"/>
          <a:ext cx="1169379" cy="495468"/>
        </a:xfrm>
        <a:prstGeom xmlns:a="http://schemas.openxmlformats.org/drawingml/2006/main" prst="rect">
          <a:avLst/>
        </a:prstGeom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0.8712</cdr:x>
      <cdr:y>0.02196</cdr:y>
    </cdr:from>
    <cdr:to>
      <cdr:x>1</cdr:x>
      <cdr:y>0.09993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988099" y="139509"/>
          <a:ext cx="1169379" cy="495468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0.8269</cdr:x>
      <cdr:y>0.08963</cdr:y>
    </cdr:from>
    <cdr:to>
      <cdr:x>0.9713</cdr:x>
      <cdr:y>0.15779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6721015" y="485687"/>
          <a:ext cx="1173719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dirty="0" smtClean="0"/>
            <a:t>단위 </a:t>
          </a:r>
          <a:r>
            <a:rPr lang="en-US" altLang="ko-KR" dirty="0" smtClean="0"/>
            <a:t>:  </a:t>
          </a:r>
          <a:r>
            <a:rPr lang="ko-KR" altLang="en-US" dirty="0" smtClean="0"/>
            <a:t>명</a:t>
          </a:r>
          <a:endParaRPr lang="ko-KR" altLang="en-US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712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695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334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75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3058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2002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418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97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081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713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736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43839-2B1D-4D92-A917-3CAC3FB978EF}" type="datetimeFigureOut">
              <a:rPr lang="ko-KR" altLang="en-US" smtClean="0"/>
              <a:t>2023-01-03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5EB49-A117-47B0-99AE-03C44D1C6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100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125512" y="413007"/>
            <a:ext cx="2104505" cy="78203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AutoNum type="arabicPeriod"/>
            </a:pPr>
            <a:r>
              <a:rPr lang="ko-KR" altLang="en-US" sz="2400" dirty="0" smtClean="0">
                <a:latin typeface="+mn-lt"/>
              </a:rPr>
              <a:t>총 회원</a:t>
            </a:r>
            <a:endParaRPr lang="en-US" altLang="ko-KR" sz="2400" dirty="0" smtClean="0">
              <a:latin typeface="+mn-lt"/>
            </a:endParaRPr>
          </a:p>
          <a:p>
            <a:pPr algn="ctr"/>
            <a:r>
              <a:rPr lang="en-US" altLang="ko-KR" sz="1600" b="1" dirty="0" smtClean="0">
                <a:latin typeface="+mn-lt"/>
              </a:rPr>
              <a:t>(</a:t>
            </a:r>
            <a:r>
              <a:rPr lang="ko-KR" altLang="en-US" sz="1600" b="1" dirty="0" smtClean="0">
                <a:latin typeface="+mn-lt"/>
              </a:rPr>
              <a:t>기준</a:t>
            </a:r>
            <a:r>
              <a:rPr lang="en-US" altLang="ko-KR" sz="1600" b="1" dirty="0" smtClean="0">
                <a:latin typeface="+mn-lt"/>
              </a:rPr>
              <a:t>: </a:t>
            </a:r>
            <a:r>
              <a:rPr lang="en-US" altLang="ko-KR" sz="1600" b="1" dirty="0" smtClean="0">
                <a:latin typeface="+mn-lt"/>
              </a:rPr>
              <a:t>23.01.03)</a:t>
            </a:r>
            <a:endParaRPr lang="ko-KR" altLang="en-US" sz="1600" b="1" dirty="0">
              <a:latin typeface="+mn-lt"/>
            </a:endParaRPr>
          </a:p>
        </p:txBody>
      </p:sp>
      <p:graphicFrame>
        <p:nvGraphicFramePr>
          <p:cNvPr id="18" name="차트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3576949"/>
              </p:ext>
            </p:extLst>
          </p:nvPr>
        </p:nvGraphicFramePr>
        <p:xfrm>
          <a:off x="2024743" y="413007"/>
          <a:ext cx="9134669" cy="6239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1386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0744" y="222023"/>
            <a:ext cx="2104505" cy="782031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2. </a:t>
            </a:r>
            <a:r>
              <a:rPr lang="ko-KR" altLang="en-US" sz="2400" dirty="0" smtClean="0"/>
              <a:t>성별 회원</a:t>
            </a:r>
            <a:endParaRPr lang="ko-KR" altLang="en-US" sz="2400" dirty="0"/>
          </a:p>
        </p:txBody>
      </p:sp>
      <p:graphicFrame>
        <p:nvGraphicFramePr>
          <p:cNvPr id="12" name="차트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980610"/>
              </p:ext>
            </p:extLst>
          </p:nvPr>
        </p:nvGraphicFramePr>
        <p:xfrm>
          <a:off x="2407297" y="438539"/>
          <a:ext cx="8920065" cy="6214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char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0005" y="613038"/>
            <a:ext cx="1169379" cy="49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5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0744" y="222023"/>
            <a:ext cx="2104505" cy="782031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3. </a:t>
            </a:r>
            <a:r>
              <a:rPr lang="ko-KR" altLang="en-US" sz="2400" dirty="0" smtClean="0"/>
              <a:t>분과 별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/>
              <a:t> 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 회원</a:t>
            </a:r>
            <a:endParaRPr lang="ko-KR" altLang="en-US" sz="2400" dirty="0"/>
          </a:p>
        </p:txBody>
      </p:sp>
      <p:graphicFrame>
        <p:nvGraphicFramePr>
          <p:cNvPr id="11" name="차트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1952759"/>
              </p:ext>
            </p:extLst>
          </p:nvPr>
        </p:nvGraphicFramePr>
        <p:xfrm>
          <a:off x="2118049" y="419877"/>
          <a:ext cx="9106678" cy="6242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934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0744" y="222023"/>
            <a:ext cx="2104505" cy="782031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4. </a:t>
            </a:r>
            <a:r>
              <a:rPr lang="ko-KR" altLang="en-US" sz="2400" dirty="0" err="1" smtClean="0"/>
              <a:t>소속구분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/>
              <a:t> </a:t>
            </a:r>
            <a:r>
              <a:rPr lang="en-US" altLang="ko-KR" sz="2400" dirty="0" smtClean="0"/>
              <a:t>  </a:t>
            </a:r>
            <a:r>
              <a:rPr lang="ko-KR" altLang="en-US" sz="2400" dirty="0" smtClean="0"/>
              <a:t>정회원</a:t>
            </a:r>
            <a:endParaRPr lang="ko-KR" altLang="en-US" sz="2400" dirty="0"/>
          </a:p>
        </p:txBody>
      </p:sp>
      <p:graphicFrame>
        <p:nvGraphicFramePr>
          <p:cNvPr id="15" name="차트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665452"/>
              </p:ext>
            </p:extLst>
          </p:nvPr>
        </p:nvGraphicFramePr>
        <p:xfrm>
          <a:off x="2258008" y="326571"/>
          <a:ext cx="9078686" cy="63541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858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403014212"/>
              </p:ext>
            </p:extLst>
          </p:nvPr>
        </p:nvGraphicFramePr>
        <p:xfrm>
          <a:off x="2349240" y="865231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44466" y="2013943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[24.63%]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809600" y="3389898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[75.37%]</a:t>
            </a:r>
            <a:endParaRPr lang="ko-KR" altLang="en-US" b="1" dirty="0"/>
          </a:p>
        </p:txBody>
      </p:sp>
      <p:sp>
        <p:nvSpPr>
          <p:cNvPr id="9" name="제목 1"/>
          <p:cNvSpPr>
            <a:spLocks noGrp="1"/>
          </p:cNvSpPr>
          <p:nvPr>
            <p:ph type="title"/>
          </p:nvPr>
        </p:nvSpPr>
        <p:spPr>
          <a:xfrm>
            <a:off x="470744" y="222023"/>
            <a:ext cx="2487060" cy="1392173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5. </a:t>
            </a:r>
            <a:r>
              <a:rPr lang="ko-KR" altLang="en-US" sz="2400" dirty="0" err="1" smtClean="0"/>
              <a:t>분과별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/>
              <a:t> </a:t>
            </a:r>
            <a:r>
              <a:rPr lang="en-US" altLang="ko-KR" sz="2400" dirty="0" smtClean="0"/>
              <a:t>  </a:t>
            </a:r>
            <a:r>
              <a:rPr lang="ko-KR" altLang="en-US" sz="2400" dirty="0" smtClean="0"/>
              <a:t>정회원 비율</a:t>
            </a:r>
            <a:endParaRPr lang="ko-KR" altLang="en-US" sz="2400" dirty="0"/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5009017" y="169145"/>
            <a:ext cx="3864880" cy="1392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dirty="0" smtClean="0"/>
              <a:t>전체 정회원 수 </a:t>
            </a:r>
            <a:r>
              <a:rPr lang="en-US" altLang="ko-KR" sz="2400" dirty="0" smtClean="0"/>
              <a:t>= 747</a:t>
            </a:r>
            <a:r>
              <a:rPr lang="ko-KR" altLang="en-US" sz="2400" dirty="0" smtClean="0"/>
              <a:t>명</a:t>
            </a:r>
            <a:endParaRPr lang="ko-KR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7047656" y="20727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방사분과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887688" y="18892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임상분과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1157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/>
          <p:cNvSpPr>
            <a:spLocks noGrp="1"/>
          </p:cNvSpPr>
          <p:nvPr>
            <p:ph type="title"/>
          </p:nvPr>
        </p:nvSpPr>
        <p:spPr>
          <a:xfrm>
            <a:off x="470744" y="230336"/>
            <a:ext cx="2487060" cy="1392173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6. </a:t>
            </a:r>
            <a:r>
              <a:rPr lang="ko-KR" altLang="en-US" sz="2400" dirty="0" err="1" smtClean="0"/>
              <a:t>소속구분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/>
              <a:t> </a:t>
            </a:r>
            <a:r>
              <a:rPr lang="en-US" altLang="ko-KR" sz="2400" dirty="0" smtClean="0"/>
              <a:t>  </a:t>
            </a:r>
            <a:r>
              <a:rPr lang="ko-KR" altLang="en-US" sz="2400" dirty="0" smtClean="0"/>
              <a:t>정회원 비율</a:t>
            </a:r>
            <a:endParaRPr lang="ko-KR" altLang="en-US" sz="2400" dirty="0"/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4833665" y="-96852"/>
            <a:ext cx="3864880" cy="1085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dirty="0" smtClean="0"/>
              <a:t>전체 정회원 수 </a:t>
            </a:r>
            <a:r>
              <a:rPr lang="en-US" altLang="ko-KR" sz="2400" dirty="0" smtClean="0"/>
              <a:t>= 747</a:t>
            </a:r>
            <a:r>
              <a:rPr lang="ko-KR" altLang="en-US" sz="2400" dirty="0" smtClean="0"/>
              <a:t>명</a:t>
            </a:r>
            <a:endParaRPr lang="ko-KR" altLang="en-US" sz="2400" dirty="0"/>
          </a:p>
        </p:txBody>
      </p:sp>
      <p:graphicFrame>
        <p:nvGraphicFramePr>
          <p:cNvPr id="18" name="차트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3315487"/>
              </p:ext>
            </p:extLst>
          </p:nvPr>
        </p:nvGraphicFramePr>
        <p:xfrm>
          <a:off x="1669172" y="1049416"/>
          <a:ext cx="9490240" cy="5267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75241" y="1849452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[9.37%]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766105" y="3401377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[64.80%]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318959" y="1952784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[8.57%]</a:t>
            </a:r>
            <a:endParaRPr lang="ko-KR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549661" y="2475436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[9.77%]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03702" y="3272169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[7.49%]</a:t>
            </a:r>
            <a:endParaRPr lang="ko-KR" altLang="en-US" b="1" dirty="0"/>
          </a:p>
        </p:txBody>
      </p:sp>
      <p:sp>
        <p:nvSpPr>
          <p:cNvPr id="14" name="TextBox 11"/>
          <p:cNvSpPr txBox="1"/>
          <p:nvPr/>
        </p:nvSpPr>
        <p:spPr>
          <a:xfrm>
            <a:off x="4500853" y="94608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b="1" dirty="0" smtClean="0"/>
              <a:t>부산경남</a:t>
            </a:r>
            <a:endParaRPr lang="ko-KR" altLang="en-US" sz="1800" b="1" dirty="0"/>
          </a:p>
        </p:txBody>
      </p:sp>
      <p:sp>
        <p:nvSpPr>
          <p:cNvPr id="15" name="TextBox 11"/>
          <p:cNvSpPr txBox="1"/>
          <p:nvPr/>
        </p:nvSpPr>
        <p:spPr>
          <a:xfrm>
            <a:off x="2883824" y="14033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b="1" dirty="0" smtClean="0"/>
              <a:t>대구경북</a:t>
            </a:r>
            <a:endParaRPr lang="ko-KR" altLang="en-US" sz="1800" b="1" dirty="0"/>
          </a:p>
        </p:txBody>
      </p:sp>
      <p:sp>
        <p:nvSpPr>
          <p:cNvPr id="16" name="TextBox 11"/>
          <p:cNvSpPr txBox="1"/>
          <p:nvPr/>
        </p:nvSpPr>
        <p:spPr>
          <a:xfrm>
            <a:off x="2030163" y="247806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b="1" dirty="0" smtClean="0"/>
              <a:t>호남</a:t>
            </a:r>
            <a:endParaRPr lang="ko-KR" altLang="en-US" sz="1800" b="1" dirty="0"/>
          </a:p>
        </p:txBody>
      </p:sp>
      <p:sp>
        <p:nvSpPr>
          <p:cNvPr id="17" name="TextBox 11"/>
          <p:cNvSpPr txBox="1"/>
          <p:nvPr/>
        </p:nvSpPr>
        <p:spPr>
          <a:xfrm>
            <a:off x="2020556" y="387469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b="1" dirty="0" smtClean="0"/>
              <a:t>충청</a:t>
            </a:r>
            <a:endParaRPr lang="ko-KR" altLang="en-US" sz="1800" b="1" dirty="0"/>
          </a:p>
        </p:txBody>
      </p:sp>
      <p:sp>
        <p:nvSpPr>
          <p:cNvPr id="20" name="TextBox 6"/>
          <p:cNvSpPr txBox="1"/>
          <p:nvPr/>
        </p:nvSpPr>
        <p:spPr>
          <a:xfrm>
            <a:off x="9732035" y="976862"/>
            <a:ext cx="1071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dirty="0" smtClean="0"/>
              <a:t>단위 </a:t>
            </a:r>
            <a:r>
              <a:rPr lang="en-US" altLang="ko-KR" sz="1600" dirty="0" smtClean="0"/>
              <a:t>:  </a:t>
            </a:r>
            <a:r>
              <a:rPr lang="ko-KR" altLang="en-US" sz="1600" dirty="0" smtClean="0"/>
              <a:t>명</a:t>
            </a:r>
            <a:endParaRPr lang="ko-KR" altLang="en-US" sz="1600" dirty="0"/>
          </a:p>
        </p:txBody>
      </p:sp>
      <p:sp>
        <p:nvSpPr>
          <p:cNvPr id="21" name="TextBox 11"/>
          <p:cNvSpPr txBox="1"/>
          <p:nvPr/>
        </p:nvSpPr>
        <p:spPr>
          <a:xfrm>
            <a:off x="6963173" y="276341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b="1" dirty="0" smtClean="0"/>
              <a:t>본회</a:t>
            </a:r>
            <a:endParaRPr lang="ko-KR" altLang="en-US" sz="1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916157" y="3060486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484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97289" y="3272169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56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9128" y="2417860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73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32947" y="1742523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64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16365" y="138778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70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2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106</Words>
  <Application>Microsoft Office PowerPoint</Application>
  <PresentationFormat>와이드스크린</PresentationFormat>
  <Paragraphs>52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2. 성별 회원</vt:lpstr>
      <vt:lpstr>3. 분과 별    회원</vt:lpstr>
      <vt:lpstr>4. 소속구분    정회원</vt:lpstr>
      <vt:lpstr>5. 분과별     정회원 비율</vt:lpstr>
      <vt:lpstr>6. 소속구분     정회원 비율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대한핵의학기술학회 회원 현황</dc:title>
  <dc:creator>user</dc:creator>
  <cp:lastModifiedBy>Windows 사용자</cp:lastModifiedBy>
  <cp:revision>28</cp:revision>
  <dcterms:created xsi:type="dcterms:W3CDTF">2019-02-25T03:14:01Z</dcterms:created>
  <dcterms:modified xsi:type="dcterms:W3CDTF">2023-01-03T07:24:36Z</dcterms:modified>
</cp:coreProperties>
</file>